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1"/>
    <p:sldMasterId id="2147483707" r:id="rId2"/>
  </p:sldMasterIdLst>
  <p:notesMasterIdLst>
    <p:notesMasterId r:id="rId37"/>
  </p:notesMasterIdLst>
  <p:sldIdLst>
    <p:sldId id="308" r:id="rId3"/>
    <p:sldId id="305" r:id="rId4"/>
    <p:sldId id="323" r:id="rId5"/>
    <p:sldId id="1737" r:id="rId6"/>
    <p:sldId id="1745" r:id="rId7"/>
    <p:sldId id="1746" r:id="rId8"/>
    <p:sldId id="1749" r:id="rId9"/>
    <p:sldId id="1747" r:id="rId10"/>
    <p:sldId id="1750" r:id="rId11"/>
    <p:sldId id="1751" r:id="rId12"/>
    <p:sldId id="1740" r:id="rId13"/>
    <p:sldId id="1752" r:id="rId14"/>
    <p:sldId id="1764" r:id="rId15"/>
    <p:sldId id="1769" r:id="rId16"/>
    <p:sldId id="1765" r:id="rId17"/>
    <p:sldId id="1771" r:id="rId18"/>
    <p:sldId id="1766" r:id="rId19"/>
    <p:sldId id="1770" r:id="rId20"/>
    <p:sldId id="1767" r:id="rId21"/>
    <p:sldId id="1741" r:id="rId22"/>
    <p:sldId id="1753" r:id="rId23"/>
    <p:sldId id="1755" r:id="rId24"/>
    <p:sldId id="1756" r:id="rId25"/>
    <p:sldId id="1757" r:id="rId26"/>
    <p:sldId id="1758" r:id="rId27"/>
    <p:sldId id="1759" r:id="rId28"/>
    <p:sldId id="1760" r:id="rId29"/>
    <p:sldId id="1761" r:id="rId30"/>
    <p:sldId id="1762" r:id="rId31"/>
    <p:sldId id="1763" r:id="rId32"/>
    <p:sldId id="1742" r:id="rId33"/>
    <p:sldId id="1748" r:id="rId34"/>
    <p:sldId id="1743" r:id="rId35"/>
    <p:sldId id="643"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308"/>
            <p14:sldId id="305"/>
            <p14:sldId id="323"/>
            <p14:sldId id="1737"/>
            <p14:sldId id="1745"/>
            <p14:sldId id="1746"/>
            <p14:sldId id="1749"/>
            <p14:sldId id="1747"/>
            <p14:sldId id="1750"/>
            <p14:sldId id="1751"/>
            <p14:sldId id="1740"/>
            <p14:sldId id="1752"/>
            <p14:sldId id="1764"/>
            <p14:sldId id="1769"/>
            <p14:sldId id="1765"/>
            <p14:sldId id="1771"/>
            <p14:sldId id="1766"/>
            <p14:sldId id="1770"/>
            <p14:sldId id="1767"/>
            <p14:sldId id="1741"/>
            <p14:sldId id="1753"/>
            <p14:sldId id="1755"/>
            <p14:sldId id="1756"/>
            <p14:sldId id="1757"/>
            <p14:sldId id="1758"/>
            <p14:sldId id="1759"/>
            <p14:sldId id="1760"/>
            <p14:sldId id="1761"/>
            <p14:sldId id="1762"/>
            <p14:sldId id="1763"/>
            <p14:sldId id="1742"/>
            <p14:sldId id="1748"/>
            <p14:sldId id="1743"/>
            <p14:sldId id="64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extLst>
      <p:ext uri="{19B8F6BF-5375-455C-9EA6-DF929625EA0E}">
        <p15:presenceInfo xmlns:p15="http://schemas.microsoft.com/office/powerpoint/2012/main" userId="42218d51efea374b" providerId="Windows Live"/>
      </p:ext>
    </p:extLst>
  </p:cmAuthor>
  <p:cmAuthor id="2" name="Fish Zheng" initials="FZ" lastIdx="1" clrIdx="1">
    <p:extLst>
      <p:ext uri="{19B8F6BF-5375-455C-9EA6-DF929625EA0E}">
        <p15:presenceInfo xmlns:p15="http://schemas.microsoft.com/office/powerpoint/2012/main" userId="784d355a392b2c5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73" autoAdjust="0"/>
    <p:restoredTop sz="89770" autoAdjust="0"/>
  </p:normalViewPr>
  <p:slideViewPr>
    <p:cSldViewPr snapToGrid="0">
      <p:cViewPr varScale="1">
        <p:scale>
          <a:sx n="151" d="100"/>
          <a:sy n="151" d="100"/>
        </p:scale>
        <p:origin x="400" y="200"/>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2020/11/11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extLst>
      <p:ext uri="{BB962C8B-B14F-4D97-AF65-F5344CB8AC3E}">
        <p14:creationId xmlns:p14="http://schemas.microsoft.com/office/powerpoint/2010/main" val="2271869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extLst>
      <p:ext uri="{BB962C8B-B14F-4D97-AF65-F5344CB8AC3E}">
        <p14:creationId xmlns:p14="http://schemas.microsoft.com/office/powerpoint/2010/main" val="3716296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10</a:t>
            </a:fld>
            <a:endParaRPr lang="zh-CN" altLang="en-US"/>
          </a:p>
        </p:txBody>
      </p:sp>
    </p:spTree>
    <p:extLst>
      <p:ext uri="{BB962C8B-B14F-4D97-AF65-F5344CB8AC3E}">
        <p14:creationId xmlns:p14="http://schemas.microsoft.com/office/powerpoint/2010/main" val="3365626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11</a:t>
            </a:fld>
            <a:endParaRPr lang="zh-CN" altLang="en-US"/>
          </a:p>
        </p:txBody>
      </p:sp>
    </p:spTree>
    <p:extLst>
      <p:ext uri="{BB962C8B-B14F-4D97-AF65-F5344CB8AC3E}">
        <p14:creationId xmlns:p14="http://schemas.microsoft.com/office/powerpoint/2010/main" val="3862291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12</a:t>
            </a:fld>
            <a:endParaRPr lang="zh-CN" altLang="en-US"/>
          </a:p>
        </p:txBody>
      </p:sp>
    </p:spTree>
    <p:extLst>
      <p:ext uri="{BB962C8B-B14F-4D97-AF65-F5344CB8AC3E}">
        <p14:creationId xmlns:p14="http://schemas.microsoft.com/office/powerpoint/2010/main" val="2354318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13</a:t>
            </a:fld>
            <a:endParaRPr lang="zh-CN" altLang="en-US"/>
          </a:p>
        </p:txBody>
      </p:sp>
    </p:spTree>
    <p:extLst>
      <p:ext uri="{BB962C8B-B14F-4D97-AF65-F5344CB8AC3E}">
        <p14:creationId xmlns:p14="http://schemas.microsoft.com/office/powerpoint/2010/main" val="25315174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14</a:t>
            </a:fld>
            <a:endParaRPr lang="zh-CN" altLang="en-US"/>
          </a:p>
        </p:txBody>
      </p:sp>
    </p:spTree>
    <p:extLst>
      <p:ext uri="{BB962C8B-B14F-4D97-AF65-F5344CB8AC3E}">
        <p14:creationId xmlns:p14="http://schemas.microsoft.com/office/powerpoint/2010/main" val="31651848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15</a:t>
            </a:fld>
            <a:endParaRPr lang="zh-CN" altLang="en-US"/>
          </a:p>
        </p:txBody>
      </p:sp>
    </p:spTree>
    <p:extLst>
      <p:ext uri="{BB962C8B-B14F-4D97-AF65-F5344CB8AC3E}">
        <p14:creationId xmlns:p14="http://schemas.microsoft.com/office/powerpoint/2010/main" val="32890429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16</a:t>
            </a:fld>
            <a:endParaRPr lang="zh-CN" altLang="en-US"/>
          </a:p>
        </p:txBody>
      </p:sp>
    </p:spTree>
    <p:extLst>
      <p:ext uri="{BB962C8B-B14F-4D97-AF65-F5344CB8AC3E}">
        <p14:creationId xmlns:p14="http://schemas.microsoft.com/office/powerpoint/2010/main" val="2114088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17</a:t>
            </a:fld>
            <a:endParaRPr lang="zh-CN" altLang="en-US"/>
          </a:p>
        </p:txBody>
      </p:sp>
    </p:spTree>
    <p:extLst>
      <p:ext uri="{BB962C8B-B14F-4D97-AF65-F5344CB8AC3E}">
        <p14:creationId xmlns:p14="http://schemas.microsoft.com/office/powerpoint/2010/main" val="41053661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18</a:t>
            </a:fld>
            <a:endParaRPr lang="zh-CN" altLang="en-US"/>
          </a:p>
        </p:txBody>
      </p:sp>
    </p:spTree>
    <p:extLst>
      <p:ext uri="{BB962C8B-B14F-4D97-AF65-F5344CB8AC3E}">
        <p14:creationId xmlns:p14="http://schemas.microsoft.com/office/powerpoint/2010/main" val="3473998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19</a:t>
            </a:fld>
            <a:endParaRPr lang="zh-CN" altLang="en-US"/>
          </a:p>
        </p:txBody>
      </p:sp>
    </p:spTree>
    <p:extLst>
      <p:ext uri="{BB962C8B-B14F-4D97-AF65-F5344CB8AC3E}">
        <p14:creationId xmlns:p14="http://schemas.microsoft.com/office/powerpoint/2010/main" val="4282446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extLst>
      <p:ext uri="{BB962C8B-B14F-4D97-AF65-F5344CB8AC3E}">
        <p14:creationId xmlns:p14="http://schemas.microsoft.com/office/powerpoint/2010/main" val="40211916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20</a:t>
            </a:fld>
            <a:endParaRPr lang="zh-CN" altLang="en-US"/>
          </a:p>
        </p:txBody>
      </p:sp>
    </p:spTree>
    <p:extLst>
      <p:ext uri="{BB962C8B-B14F-4D97-AF65-F5344CB8AC3E}">
        <p14:creationId xmlns:p14="http://schemas.microsoft.com/office/powerpoint/2010/main" val="39613874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21</a:t>
            </a:fld>
            <a:endParaRPr lang="zh-CN" altLang="en-US"/>
          </a:p>
        </p:txBody>
      </p:sp>
    </p:spTree>
    <p:extLst>
      <p:ext uri="{BB962C8B-B14F-4D97-AF65-F5344CB8AC3E}">
        <p14:creationId xmlns:p14="http://schemas.microsoft.com/office/powerpoint/2010/main" val="18681395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22</a:t>
            </a:fld>
            <a:endParaRPr lang="zh-CN" altLang="en-US"/>
          </a:p>
        </p:txBody>
      </p:sp>
    </p:spTree>
    <p:extLst>
      <p:ext uri="{BB962C8B-B14F-4D97-AF65-F5344CB8AC3E}">
        <p14:creationId xmlns:p14="http://schemas.microsoft.com/office/powerpoint/2010/main" val="3275759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23</a:t>
            </a:fld>
            <a:endParaRPr lang="zh-CN" altLang="en-US"/>
          </a:p>
        </p:txBody>
      </p:sp>
    </p:spTree>
    <p:extLst>
      <p:ext uri="{BB962C8B-B14F-4D97-AF65-F5344CB8AC3E}">
        <p14:creationId xmlns:p14="http://schemas.microsoft.com/office/powerpoint/2010/main" val="34872411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24</a:t>
            </a:fld>
            <a:endParaRPr lang="zh-CN" altLang="en-US"/>
          </a:p>
        </p:txBody>
      </p:sp>
    </p:spTree>
    <p:extLst>
      <p:ext uri="{BB962C8B-B14F-4D97-AF65-F5344CB8AC3E}">
        <p14:creationId xmlns:p14="http://schemas.microsoft.com/office/powerpoint/2010/main" val="21899707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25</a:t>
            </a:fld>
            <a:endParaRPr lang="zh-CN" altLang="en-US"/>
          </a:p>
        </p:txBody>
      </p:sp>
    </p:spTree>
    <p:extLst>
      <p:ext uri="{BB962C8B-B14F-4D97-AF65-F5344CB8AC3E}">
        <p14:creationId xmlns:p14="http://schemas.microsoft.com/office/powerpoint/2010/main" val="34217864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26</a:t>
            </a:fld>
            <a:endParaRPr lang="zh-CN" altLang="en-US"/>
          </a:p>
        </p:txBody>
      </p:sp>
    </p:spTree>
    <p:extLst>
      <p:ext uri="{BB962C8B-B14F-4D97-AF65-F5344CB8AC3E}">
        <p14:creationId xmlns:p14="http://schemas.microsoft.com/office/powerpoint/2010/main" val="21995221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27</a:t>
            </a:fld>
            <a:endParaRPr lang="zh-CN" altLang="en-US"/>
          </a:p>
        </p:txBody>
      </p:sp>
    </p:spTree>
    <p:extLst>
      <p:ext uri="{BB962C8B-B14F-4D97-AF65-F5344CB8AC3E}">
        <p14:creationId xmlns:p14="http://schemas.microsoft.com/office/powerpoint/2010/main" val="16212768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28</a:t>
            </a:fld>
            <a:endParaRPr lang="zh-CN" altLang="en-US"/>
          </a:p>
        </p:txBody>
      </p:sp>
    </p:spTree>
    <p:extLst>
      <p:ext uri="{BB962C8B-B14F-4D97-AF65-F5344CB8AC3E}">
        <p14:creationId xmlns:p14="http://schemas.microsoft.com/office/powerpoint/2010/main" val="1798932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29</a:t>
            </a:fld>
            <a:endParaRPr lang="zh-CN" altLang="en-US"/>
          </a:p>
        </p:txBody>
      </p:sp>
    </p:spTree>
    <p:extLst>
      <p:ext uri="{BB962C8B-B14F-4D97-AF65-F5344CB8AC3E}">
        <p14:creationId xmlns:p14="http://schemas.microsoft.com/office/powerpoint/2010/main" val="165584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extLst>
      <p:ext uri="{BB962C8B-B14F-4D97-AF65-F5344CB8AC3E}">
        <p14:creationId xmlns:p14="http://schemas.microsoft.com/office/powerpoint/2010/main" val="30757436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30</a:t>
            </a:fld>
            <a:endParaRPr lang="zh-CN" altLang="en-US"/>
          </a:p>
        </p:txBody>
      </p:sp>
    </p:spTree>
    <p:extLst>
      <p:ext uri="{BB962C8B-B14F-4D97-AF65-F5344CB8AC3E}">
        <p14:creationId xmlns:p14="http://schemas.microsoft.com/office/powerpoint/2010/main" val="19187404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31</a:t>
            </a:fld>
            <a:endParaRPr lang="zh-CN" altLang="en-US"/>
          </a:p>
        </p:txBody>
      </p:sp>
    </p:spTree>
    <p:extLst>
      <p:ext uri="{BB962C8B-B14F-4D97-AF65-F5344CB8AC3E}">
        <p14:creationId xmlns:p14="http://schemas.microsoft.com/office/powerpoint/2010/main" val="15003875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顺序预取器</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暂存预取器</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BTB</a:t>
            </a:r>
            <a:r>
              <a:rPr lang="zh-CN" altLang="en-US" sz="1200" b="0" i="0" kern="1200" dirty="0">
                <a:solidFill>
                  <a:schemeClr val="tx1"/>
                </a:solidFill>
                <a:effectLst/>
                <a:latin typeface="+mn-lt"/>
                <a:ea typeface="+mn-ea"/>
                <a:cs typeface="+mn-cs"/>
              </a:rPr>
              <a:t>导向预取器</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32</a:t>
            </a:fld>
            <a:endParaRPr lang="zh-CN" altLang="en-US"/>
          </a:p>
        </p:txBody>
      </p:sp>
    </p:spTree>
    <p:extLst>
      <p:ext uri="{BB962C8B-B14F-4D97-AF65-F5344CB8AC3E}">
        <p14:creationId xmlns:p14="http://schemas.microsoft.com/office/powerpoint/2010/main" val="9388515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33</a:t>
            </a:fld>
            <a:endParaRPr lang="zh-CN" altLang="en-US"/>
          </a:p>
        </p:txBody>
      </p:sp>
    </p:spTree>
    <p:extLst>
      <p:ext uri="{BB962C8B-B14F-4D97-AF65-F5344CB8AC3E}">
        <p14:creationId xmlns:p14="http://schemas.microsoft.com/office/powerpoint/2010/main" val="4552266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34</a:t>
            </a:fld>
            <a:endParaRPr lang="zh-CN" altLang="en-US"/>
          </a:p>
        </p:txBody>
      </p:sp>
    </p:spTree>
    <p:extLst>
      <p:ext uri="{BB962C8B-B14F-4D97-AF65-F5344CB8AC3E}">
        <p14:creationId xmlns:p14="http://schemas.microsoft.com/office/powerpoint/2010/main" val="2161342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4</a:t>
            </a:fld>
            <a:endParaRPr lang="zh-CN" altLang="en-US"/>
          </a:p>
        </p:txBody>
      </p:sp>
    </p:spTree>
    <p:extLst>
      <p:ext uri="{BB962C8B-B14F-4D97-AF65-F5344CB8AC3E}">
        <p14:creationId xmlns:p14="http://schemas.microsoft.com/office/powerpoint/2010/main" val="1246811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extLst>
      <p:ext uri="{BB962C8B-B14F-4D97-AF65-F5344CB8AC3E}">
        <p14:creationId xmlns:p14="http://schemas.microsoft.com/office/powerpoint/2010/main" val="607486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2274785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756460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8</a:t>
            </a:fld>
            <a:endParaRPr lang="zh-CN" altLang="en-US"/>
          </a:p>
        </p:txBody>
      </p:sp>
    </p:spTree>
    <p:extLst>
      <p:ext uri="{BB962C8B-B14F-4D97-AF65-F5344CB8AC3E}">
        <p14:creationId xmlns:p14="http://schemas.microsoft.com/office/powerpoint/2010/main" val="1882020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9</a:t>
            </a:fld>
            <a:endParaRPr lang="zh-CN" altLang="en-US"/>
          </a:p>
        </p:txBody>
      </p:sp>
    </p:spTree>
    <p:extLst>
      <p:ext uri="{BB962C8B-B14F-4D97-AF65-F5344CB8AC3E}">
        <p14:creationId xmlns:p14="http://schemas.microsoft.com/office/powerpoint/2010/main" val="8480832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0"/>
            <a:ext cx="12192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F7087F57-B8B2-4F52-943A-08BE08AC8C9F}"/>
              </a:ext>
            </a:extLst>
          </p:cNvPr>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5410200" y="2670375"/>
            <a:ext cx="13716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717342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343342305"/>
      </p:ext>
    </p:extLst>
  </p:cSld>
  <p:clrMapOvr>
    <a:masterClrMapping/>
  </p:clrMapOvr>
  <p:extLst>
    <p:ext uri="{DCECCB84-F9BA-43D5-87BE-67443E8EF086}">
      <p15:sldGuideLst xmlns:p15="http://schemas.microsoft.com/office/powerpoint/2012/main">
        <p15:guide id="2" orient="horz" userDrawn="1">
          <p15:clr>
            <a:srgbClr val="FBAE40"/>
          </p15:clr>
        </p15:guide>
        <p15:guide id="4"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65695044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77003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2039128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2297414712"/>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77410927"/>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271073170"/>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168377699"/>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176353344"/>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105695779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2425132" y="3183822"/>
            <a:ext cx="1945700"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56553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896438906"/>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0"/>
            <a:ext cx="12192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F7087F57-B8B2-4F52-943A-08BE08AC8C9F}"/>
              </a:ext>
            </a:extLst>
          </p:cNvPr>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5410200" y="2670375"/>
            <a:ext cx="13716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0787271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2425132" y="3183822"/>
            <a:ext cx="1945700"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2556573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2425132" y="3183822"/>
            <a:ext cx="1945700"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7612308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2425132" y="3183822"/>
            <a:ext cx="1945700"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extLst>
      <p:ext uri="{BB962C8B-B14F-4D97-AF65-F5344CB8AC3E}">
        <p14:creationId xmlns:p14="http://schemas.microsoft.com/office/powerpoint/2010/main" val="28838910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654090" y="1145460"/>
            <a:ext cx="1477533"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882188" y="613507"/>
            <a:ext cx="664422"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4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098989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5317814" y="741574"/>
            <a:ext cx="1614432"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F050202020403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extLst>
      <p:ext uri="{BB962C8B-B14F-4D97-AF65-F5344CB8AC3E}">
        <p14:creationId xmlns:p14="http://schemas.microsoft.com/office/powerpoint/2010/main" val="1726112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03003005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92591533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421409504"/>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2425132" y="3183822"/>
            <a:ext cx="1945700"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386655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530403812"/>
      </p:ext>
    </p:extLst>
  </p:cSld>
  <p:clrMapOvr>
    <a:masterClrMapping/>
  </p:clrMapOvr>
  <p:extLst>
    <p:ext uri="{DCECCB84-F9BA-43D5-87BE-67443E8EF086}">
      <p15:sldGuideLst xmlns:p15="http://schemas.microsoft.com/office/powerpoint/2012/main">
        <p15:guide id="2" orient="horz">
          <p15:clr>
            <a:srgbClr val="FBAE40"/>
          </p15:clr>
        </p15:guide>
        <p15:guide id="4"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131119114"/>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0107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56674624"/>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4267871380"/>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61629306"/>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6074788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310454351"/>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4212954581"/>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375766017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2425132" y="3183822"/>
            <a:ext cx="1945700"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extLst>
      <p:ext uri="{BB962C8B-B14F-4D97-AF65-F5344CB8AC3E}">
        <p14:creationId xmlns:p14="http://schemas.microsoft.com/office/powerpoint/2010/main" val="1184670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14475092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654090" y="1145460"/>
            <a:ext cx="1477533"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882188" y="613507"/>
            <a:ext cx="664422"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4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49067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5317814" y="741574"/>
            <a:ext cx="1614432"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F050202020403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extLst>
      <p:ext uri="{BB962C8B-B14F-4D97-AF65-F5344CB8AC3E}">
        <p14:creationId xmlns:p14="http://schemas.microsoft.com/office/powerpoint/2010/main" val="3398244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80547518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76478700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250273013"/>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theme" Target="../theme/theme2.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8152792"/>
      </p:ext>
    </p:extLst>
  </p:cSld>
  <p:clrMap bg1="lt1" tx1="dk1" bg2="lt2" tx2="dk2" accent1="accent1" accent2="accent2" accent3="accent3" accent4="accent4" accent5="accent5" accent6="accent6" hlink="hlink" folHlink="folHlink"/>
  <p:sldLayoutIdLst>
    <p:sldLayoutId id="2147483694" r:id="rId1"/>
    <p:sldLayoutId id="2147483684" r:id="rId2"/>
    <p:sldLayoutId id="2147483685" r:id="rId3"/>
    <p:sldLayoutId id="2147483686" r:id="rId4"/>
    <p:sldLayoutId id="2147483680" r:id="rId5"/>
    <p:sldLayoutId id="2147483681" r:id="rId6"/>
    <p:sldLayoutId id="2147483691" r:id="rId7"/>
    <p:sldLayoutId id="2147483689" r:id="rId8"/>
    <p:sldLayoutId id="2147483688" r:id="rId9"/>
    <p:sldLayoutId id="2147483657" r:id="rId10"/>
    <p:sldLayoutId id="2147483690" r:id="rId11"/>
    <p:sldLayoutId id="2147483692" r:id="rId12"/>
    <p:sldLayoutId id="2147483704" r:id="rId13"/>
    <p:sldLayoutId id="2147483695" r:id="rId14"/>
    <p:sldLayoutId id="2147483700" r:id="rId15"/>
    <p:sldLayoutId id="2147483701" r:id="rId16"/>
    <p:sldLayoutId id="2147483703" r:id="rId17"/>
    <p:sldLayoutId id="2147483702" r:id="rId18"/>
    <p:sldLayoutId id="2147483705" r:id="rId19"/>
    <p:sldLayoutId id="2147483706"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348523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6" name="矩形 75">
            <a:extLst>
              <a:ext uri="{FF2B5EF4-FFF2-40B4-BE49-F238E27FC236}">
                <a16:creationId xmlns:a16="http://schemas.microsoft.com/office/drawing/2014/main" id="{D6DA7608-9C6B-4A30-A490-9A4F55ABD84D}"/>
              </a:ext>
            </a:extLst>
          </p:cNvPr>
          <p:cNvSpPr/>
          <p:nvPr/>
        </p:nvSpPr>
        <p:spPr>
          <a:xfrm>
            <a:off x="1290320" y="4273545"/>
            <a:ext cx="9611360" cy="1200329"/>
          </a:xfrm>
          <a:prstGeom prst="rect">
            <a:avLst/>
          </a:prstGeom>
          <a:effectLst>
            <a:outerShdw blurRad="63500" sx="102000" sy="102000" algn="ctr" rotWithShape="0">
              <a:prstClr val="black">
                <a:alpha val="40000"/>
              </a:prstClr>
            </a:outerShdw>
          </a:effectLst>
        </p:spPr>
        <p:txBody>
          <a:bodyPr wrap="square">
            <a:spAutoFit/>
          </a:bodyPr>
          <a:lstStyle/>
          <a:p>
            <a:pPr algn="ctr">
              <a:defRPr/>
            </a:pPr>
            <a:r>
              <a:rPr lang="en-US" altLang="zh-CN" sz="36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Divide and Conquer </a:t>
            </a:r>
          </a:p>
          <a:p>
            <a:pPr algn="ctr">
              <a:defRPr/>
            </a:pPr>
            <a:r>
              <a:rPr lang="en-US" altLang="zh-CN" sz="36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Frontend Bottleneck</a:t>
            </a:r>
            <a:endParaRPr lang="zh-CN" altLang="en-US" sz="36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77" name="组合 76">
            <a:extLst>
              <a:ext uri="{FF2B5EF4-FFF2-40B4-BE49-F238E27FC236}">
                <a16:creationId xmlns:a16="http://schemas.microsoft.com/office/drawing/2014/main" id="{91FB8084-645C-48AB-A1C6-3996E8B06DB2}"/>
              </a:ext>
            </a:extLst>
          </p:cNvPr>
          <p:cNvGrpSpPr/>
          <p:nvPr/>
        </p:nvGrpSpPr>
        <p:grpSpPr>
          <a:xfrm>
            <a:off x="4211405" y="5738079"/>
            <a:ext cx="3767590" cy="777637"/>
            <a:chOff x="2963032" y="6401593"/>
            <a:chExt cx="3036108" cy="777637"/>
          </a:xfrm>
        </p:grpSpPr>
        <p:sp>
          <p:nvSpPr>
            <p:cNvPr id="78" name="文本框 77">
              <a:extLst>
                <a:ext uri="{FF2B5EF4-FFF2-40B4-BE49-F238E27FC236}">
                  <a16:creationId xmlns:a16="http://schemas.microsoft.com/office/drawing/2014/main" id="{5B6CC37F-D9C5-428F-9C1A-04B7D949CBD1}"/>
                </a:ext>
              </a:extLst>
            </p:cNvPr>
            <p:cNvSpPr txBox="1"/>
            <p:nvPr/>
          </p:nvSpPr>
          <p:spPr>
            <a:xfrm>
              <a:off x="2963032" y="6401593"/>
              <a:ext cx="3036108" cy="369332"/>
            </a:xfrm>
            <a:prstGeom prst="rect">
              <a:avLst/>
            </a:prstGeom>
            <a:noFill/>
          </p:spPr>
          <p:txBody>
            <a:bodyPr wrap="square" rtlCol="0">
              <a:spAutoFit/>
            </a:bodyPr>
            <a:lstStyle/>
            <a:p>
              <a:pPr algn="ctr"/>
              <a:r>
                <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北京大学 </a:t>
              </a:r>
              <a:r>
                <a:rPr lang="en-US" altLang="zh-CN"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MPRC</a:t>
              </a:r>
              <a:endPar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9" name="文本框 78">
              <a:extLst>
                <a:ext uri="{FF2B5EF4-FFF2-40B4-BE49-F238E27FC236}">
                  <a16:creationId xmlns:a16="http://schemas.microsoft.com/office/drawing/2014/main" id="{FDB86487-4192-4680-9722-5302ED34A06E}"/>
                </a:ext>
              </a:extLst>
            </p:cNvPr>
            <p:cNvSpPr txBox="1"/>
            <p:nvPr/>
          </p:nvSpPr>
          <p:spPr>
            <a:xfrm>
              <a:off x="2963032" y="6809898"/>
              <a:ext cx="3036108" cy="369332"/>
            </a:xfrm>
            <a:prstGeom prst="rect">
              <a:avLst/>
            </a:prstGeom>
            <a:noFill/>
          </p:spPr>
          <p:txBody>
            <a:bodyPr wrap="square" rtlCol="0">
              <a:spAutoFit/>
            </a:bodyPr>
            <a:lstStyle/>
            <a:p>
              <a:pPr algn="ctr"/>
              <a:r>
                <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陈麒先</a:t>
              </a:r>
            </a:p>
          </p:txBody>
        </p:sp>
      </p:gr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108" name="椭圆 107">
            <a:extLst>
              <a:ext uri="{FF2B5EF4-FFF2-40B4-BE49-F238E27FC236}">
                <a16:creationId xmlns:a16="http://schemas.microsoft.com/office/drawing/2014/main" id="{E05F2B5E-2563-4627-96C6-A6D74BE34152}"/>
              </a:ext>
            </a:extLst>
          </p:cNvPr>
          <p:cNvSpPr/>
          <p:nvPr/>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109" name="组合 108">
            <a:extLst>
              <a:ext uri="{FF2B5EF4-FFF2-40B4-BE49-F238E27FC236}">
                <a16:creationId xmlns:a16="http://schemas.microsoft.com/office/drawing/2014/main" id="{3A8D8F86-8A48-4BFF-B8B8-B8475D5563CB}"/>
              </a:ext>
            </a:extLst>
          </p:cNvPr>
          <p:cNvGrpSpPr/>
          <p:nvPr/>
        </p:nvGrpSpPr>
        <p:grpSpPr>
          <a:xfrm>
            <a:off x="5410200" y="2670375"/>
            <a:ext cx="1371600" cy="1368402"/>
            <a:chOff x="2105799" y="20055838"/>
            <a:chExt cx="6748090" cy="6732363"/>
          </a:xfrm>
          <a:solidFill>
            <a:schemeClr val="accent1">
              <a:alpha val="80000"/>
            </a:schemeClr>
          </a:solidFill>
        </p:grpSpPr>
        <p:sp>
          <p:nvSpPr>
            <p:cNvPr id="110" name="Freeform 8">
              <a:extLst>
                <a:ext uri="{FF2B5EF4-FFF2-40B4-BE49-F238E27FC236}">
                  <a16:creationId xmlns:a16="http://schemas.microsoft.com/office/drawing/2014/main" id="{CA7195B3-5A9F-45EA-A4C5-87AFB5D9038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1" name="Freeform 42">
              <a:extLst>
                <a:ext uri="{FF2B5EF4-FFF2-40B4-BE49-F238E27FC236}">
                  <a16:creationId xmlns:a16="http://schemas.microsoft.com/office/drawing/2014/main" id="{CA9990D2-BF43-454D-9EA2-7222AD3222A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2" name="Freeform 43">
              <a:extLst>
                <a:ext uri="{FF2B5EF4-FFF2-40B4-BE49-F238E27FC236}">
                  <a16:creationId xmlns:a16="http://schemas.microsoft.com/office/drawing/2014/main" id="{6448FD0D-E1B1-4151-9AF7-D4E8BD6AA9F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3" name="Freeform 44">
              <a:extLst>
                <a:ext uri="{FF2B5EF4-FFF2-40B4-BE49-F238E27FC236}">
                  <a16:creationId xmlns:a16="http://schemas.microsoft.com/office/drawing/2014/main" id="{2D8AEDEB-D1CF-4E9E-9A4A-A076F658F97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4" name="Freeform 45">
              <a:extLst>
                <a:ext uri="{FF2B5EF4-FFF2-40B4-BE49-F238E27FC236}">
                  <a16:creationId xmlns:a16="http://schemas.microsoft.com/office/drawing/2014/main" id="{700F236E-3FA5-4DC0-B71A-C48666CD56E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5" name="Freeform 46">
              <a:extLst>
                <a:ext uri="{FF2B5EF4-FFF2-40B4-BE49-F238E27FC236}">
                  <a16:creationId xmlns:a16="http://schemas.microsoft.com/office/drawing/2014/main" id="{A1E44AF1-D181-4EA1-A596-B4B0BF4CCCB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6" name="Freeform 47">
              <a:extLst>
                <a:ext uri="{FF2B5EF4-FFF2-40B4-BE49-F238E27FC236}">
                  <a16:creationId xmlns:a16="http://schemas.microsoft.com/office/drawing/2014/main" id="{D8D965CC-C7AB-4EE8-BC67-091250BADDD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7" name="Freeform 48">
              <a:extLst>
                <a:ext uri="{FF2B5EF4-FFF2-40B4-BE49-F238E27FC236}">
                  <a16:creationId xmlns:a16="http://schemas.microsoft.com/office/drawing/2014/main" id="{22BC4228-97B2-413B-B65C-5D916EF3514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8" name="Freeform 49">
              <a:extLst>
                <a:ext uri="{FF2B5EF4-FFF2-40B4-BE49-F238E27FC236}">
                  <a16:creationId xmlns:a16="http://schemas.microsoft.com/office/drawing/2014/main" id="{A4B49E8B-5172-4F2F-95DC-F3F49CE879E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9" name="Freeform 50">
              <a:extLst>
                <a:ext uri="{FF2B5EF4-FFF2-40B4-BE49-F238E27FC236}">
                  <a16:creationId xmlns:a16="http://schemas.microsoft.com/office/drawing/2014/main" id="{45BEDB47-A0EA-4226-BE02-B9E8F4638EA1}"/>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0" name="Freeform 51">
              <a:extLst>
                <a:ext uri="{FF2B5EF4-FFF2-40B4-BE49-F238E27FC236}">
                  <a16:creationId xmlns:a16="http://schemas.microsoft.com/office/drawing/2014/main" id="{41130546-9EEE-4873-8372-356522B7E71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1" name="Freeform 52">
              <a:extLst>
                <a:ext uri="{FF2B5EF4-FFF2-40B4-BE49-F238E27FC236}">
                  <a16:creationId xmlns:a16="http://schemas.microsoft.com/office/drawing/2014/main" id="{5D16EDF5-37B5-469B-873E-2A1E63F37B6F}"/>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2" name="Freeform 53">
              <a:extLst>
                <a:ext uri="{FF2B5EF4-FFF2-40B4-BE49-F238E27FC236}">
                  <a16:creationId xmlns:a16="http://schemas.microsoft.com/office/drawing/2014/main" id="{F9049A3B-A12F-457B-A9CA-631484A13C0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3" name="Freeform 54">
              <a:extLst>
                <a:ext uri="{FF2B5EF4-FFF2-40B4-BE49-F238E27FC236}">
                  <a16:creationId xmlns:a16="http://schemas.microsoft.com/office/drawing/2014/main" id="{E052B258-52BF-4631-9A7E-B4E7725A90D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4" name="Freeform 55">
              <a:extLst>
                <a:ext uri="{FF2B5EF4-FFF2-40B4-BE49-F238E27FC236}">
                  <a16:creationId xmlns:a16="http://schemas.microsoft.com/office/drawing/2014/main" id="{2740AD5D-0A15-4FDD-AA14-9A5F72282F1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5" name="Freeform 56">
              <a:extLst>
                <a:ext uri="{FF2B5EF4-FFF2-40B4-BE49-F238E27FC236}">
                  <a16:creationId xmlns:a16="http://schemas.microsoft.com/office/drawing/2014/main" id="{A1B3E746-18D2-4BEC-829E-D2D2808397FC}"/>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6" name="Freeform 57">
              <a:extLst>
                <a:ext uri="{FF2B5EF4-FFF2-40B4-BE49-F238E27FC236}">
                  <a16:creationId xmlns:a16="http://schemas.microsoft.com/office/drawing/2014/main" id="{D0142124-394B-4515-AA38-347F7CE3C3C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7" name="Freeform 58">
              <a:extLst>
                <a:ext uri="{FF2B5EF4-FFF2-40B4-BE49-F238E27FC236}">
                  <a16:creationId xmlns:a16="http://schemas.microsoft.com/office/drawing/2014/main" id="{7B5C0049-287C-4C94-BDE7-E98103E92E7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8" name="Freeform 59">
              <a:extLst>
                <a:ext uri="{FF2B5EF4-FFF2-40B4-BE49-F238E27FC236}">
                  <a16:creationId xmlns:a16="http://schemas.microsoft.com/office/drawing/2014/main" id="{0E397BAE-AA09-4AAA-B2B2-D24CA8DEE99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9" name="Freeform 60">
              <a:extLst>
                <a:ext uri="{FF2B5EF4-FFF2-40B4-BE49-F238E27FC236}">
                  <a16:creationId xmlns:a16="http://schemas.microsoft.com/office/drawing/2014/main" id="{E3292EB3-96D4-4B29-82E9-F4B8D469CE7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0" name="Freeform 61">
              <a:extLst>
                <a:ext uri="{FF2B5EF4-FFF2-40B4-BE49-F238E27FC236}">
                  <a16:creationId xmlns:a16="http://schemas.microsoft.com/office/drawing/2014/main" id="{6F3CB24E-D882-46DB-86B1-2223BC1741F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1" name="Freeform 62">
              <a:extLst>
                <a:ext uri="{FF2B5EF4-FFF2-40B4-BE49-F238E27FC236}">
                  <a16:creationId xmlns:a16="http://schemas.microsoft.com/office/drawing/2014/main" id="{1EFB57E3-53DB-4921-B62E-5822CF550C4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2" name="Freeform 71">
              <a:extLst>
                <a:ext uri="{FF2B5EF4-FFF2-40B4-BE49-F238E27FC236}">
                  <a16:creationId xmlns:a16="http://schemas.microsoft.com/office/drawing/2014/main" id="{2C069864-221B-40BA-BD30-FF2C2A65C16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11870592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1.5.3 </a:t>
            </a:r>
            <a:r>
              <a:rPr lang="en-US" altLang="zh-CN" dirty="0" err="1">
                <a:sym typeface="Arial" panose="020B0604020202020204" pitchFamily="34" charset="0"/>
              </a:rPr>
              <a:t>ShotGun</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10</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0" name="文本框 9">
            <a:extLst>
              <a:ext uri="{FF2B5EF4-FFF2-40B4-BE49-F238E27FC236}">
                <a16:creationId xmlns:a16="http://schemas.microsoft.com/office/drawing/2014/main" id="{2BE5D50D-9765-D34A-9BFD-4C1E5B3AE166}"/>
              </a:ext>
            </a:extLst>
          </p:cNvPr>
          <p:cNvSpPr txBox="1"/>
          <p:nvPr/>
        </p:nvSpPr>
        <p:spPr>
          <a:xfrm>
            <a:off x="1069269" y="861087"/>
            <a:ext cx="9315702" cy="4832733"/>
          </a:xfrm>
          <a:prstGeom prst="rect">
            <a:avLst/>
          </a:prstGeom>
          <a:noFill/>
        </p:spPr>
        <p:txBody>
          <a:bodyPr wrap="square" rtlCol="0">
            <a:spAutoFit/>
          </a:bodyPr>
          <a:lstStyle/>
          <a:p>
            <a:pPr marL="342900" indent="-342900" algn="just">
              <a:lnSpc>
                <a:spcPct val="200000"/>
              </a:lnSpc>
              <a:buClr>
                <a:schemeClr val="accent2"/>
              </a:buClr>
              <a:buFont typeface="Wingdings" pitchFamily="2" charset="2"/>
              <a:buChar char="Ø"/>
            </a:pPr>
            <a:r>
              <a:rPr lang="en-US" altLang="zh-CN" sz="2400" dirty="0" err="1"/>
              <a:t>ShotGun</a:t>
            </a:r>
            <a:endParaRPr lang="en" altLang="zh-CN" sz="2400" dirty="0"/>
          </a:p>
          <a:p>
            <a:pPr marL="800100" lvl="1" indent="-342900" algn="just">
              <a:lnSpc>
                <a:spcPct val="300000"/>
              </a:lnSpc>
              <a:buClr>
                <a:schemeClr val="accent3"/>
              </a:buClr>
              <a:buFont typeface="Wingdings" pitchFamily="2" charset="2"/>
              <a:buChar char="u"/>
            </a:pPr>
            <a:r>
              <a:rPr lang="en" altLang="zh-CN" dirty="0"/>
              <a:t>Kumar</a:t>
            </a:r>
            <a:r>
              <a:rPr lang="zh-CN" altLang="en-US" dirty="0"/>
              <a:t>等对</a:t>
            </a:r>
            <a:r>
              <a:rPr lang="en" altLang="zh-CN" dirty="0"/>
              <a:t>Boomerang</a:t>
            </a:r>
            <a:r>
              <a:rPr lang="zh-CN" altLang="en-US" dirty="0"/>
              <a:t>方法进行改进，得到了</a:t>
            </a:r>
            <a:r>
              <a:rPr lang="en" altLang="zh-CN"/>
              <a:t>Shotgun</a:t>
            </a:r>
            <a:r>
              <a:rPr lang="zh-CN" altLang="en-US" dirty="0"/>
              <a:t>方法，他们将</a:t>
            </a:r>
            <a:r>
              <a:rPr lang="en" altLang="zh-CN" dirty="0"/>
              <a:t>BTB</a:t>
            </a:r>
            <a:r>
              <a:rPr lang="zh-CN" altLang="en-US" dirty="0"/>
              <a:t>分为三部分：</a:t>
            </a:r>
            <a:r>
              <a:rPr lang="en" altLang="zh-CN" dirty="0"/>
              <a:t>C-BTB</a:t>
            </a:r>
            <a:r>
              <a:rPr lang="zh-CN" altLang="en-US" dirty="0"/>
              <a:t>条件跳转、</a:t>
            </a:r>
            <a:r>
              <a:rPr lang="en" altLang="zh-CN" dirty="0"/>
              <a:t>U-BTB</a:t>
            </a:r>
            <a:r>
              <a:rPr lang="zh-CN" altLang="en-US" dirty="0"/>
              <a:t>无条件跳转、</a:t>
            </a:r>
            <a:r>
              <a:rPr lang="en" altLang="zh-CN" dirty="0"/>
              <a:t>RIB</a:t>
            </a:r>
            <a:r>
              <a:rPr lang="zh-CN" altLang="en-US" dirty="0"/>
              <a:t>返回指令，主要思路是将大部分</a:t>
            </a:r>
            <a:r>
              <a:rPr lang="en" altLang="zh-CN" dirty="0"/>
              <a:t>BTB</a:t>
            </a:r>
            <a:r>
              <a:rPr lang="zh-CN" altLang="en-US" dirty="0"/>
              <a:t>存储用于无条件跳转、</a:t>
            </a:r>
            <a:r>
              <a:rPr lang="en" altLang="zh-CN" dirty="0"/>
              <a:t>BTB</a:t>
            </a:r>
            <a:r>
              <a:rPr lang="zh-CN" altLang="en-US" dirty="0"/>
              <a:t>预填充用于条件跳转，此外在检测到一个</a:t>
            </a:r>
            <a:r>
              <a:rPr lang="en" altLang="zh-CN" dirty="0"/>
              <a:t>U-BTB</a:t>
            </a:r>
            <a:r>
              <a:rPr lang="zh-CN" altLang="en-US" dirty="0"/>
              <a:t>或</a:t>
            </a:r>
            <a:r>
              <a:rPr lang="en" altLang="zh-CN" dirty="0"/>
              <a:t>RIB</a:t>
            </a:r>
            <a:r>
              <a:rPr lang="zh-CN" altLang="en-US" dirty="0"/>
              <a:t>时，依赖跳转指令或其目标周围有效块的位向量进行预取。这种方法虽然降低了</a:t>
            </a:r>
            <a:r>
              <a:rPr lang="en" altLang="zh-CN" dirty="0"/>
              <a:t>BTB miss</a:t>
            </a:r>
            <a:r>
              <a:rPr lang="zh-CN" altLang="en" dirty="0"/>
              <a:t>，</a:t>
            </a:r>
            <a:r>
              <a:rPr lang="zh-CN" altLang="en-US" dirty="0"/>
              <a:t>但并未从根本上解决该问题，仍不能发挥最大效能。</a:t>
            </a:r>
          </a:p>
        </p:txBody>
      </p:sp>
    </p:spTree>
    <p:extLst>
      <p:ext uri="{BB962C8B-B14F-4D97-AF65-F5344CB8AC3E}">
        <p14:creationId xmlns:p14="http://schemas.microsoft.com/office/powerpoint/2010/main" val="1078709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80" name="矩形: 圆角 79">
            <a:extLst>
              <a:ext uri="{FF2B5EF4-FFF2-40B4-BE49-F238E27FC236}">
                <a16:creationId xmlns:a16="http://schemas.microsoft.com/office/drawing/2014/main" id="{B4AD616D-7F32-4037-830F-29F19364C0F3}"/>
              </a:ext>
            </a:extLst>
          </p:cNvPr>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8" name="矩形 107">
            <a:extLst>
              <a:ext uri="{FF2B5EF4-FFF2-40B4-BE49-F238E27FC236}">
                <a16:creationId xmlns:a16="http://schemas.microsoft.com/office/drawing/2014/main" id="{F104CDA8-A507-4894-88EF-58906815F2B7}"/>
              </a:ext>
            </a:extLst>
          </p:cNvPr>
          <p:cNvSpPr/>
          <p:nvPr/>
        </p:nvSpPr>
        <p:spPr>
          <a:xfrm>
            <a:off x="6574851" y="3630763"/>
            <a:ext cx="2686741"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32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核心方法</a:t>
            </a:r>
          </a:p>
        </p:txBody>
      </p:sp>
      <p:sp>
        <p:nvSpPr>
          <p:cNvPr id="76" name="iṩ1îḍe">
            <a:extLst>
              <a:ext uri="{FF2B5EF4-FFF2-40B4-BE49-F238E27FC236}">
                <a16:creationId xmlns:a16="http://schemas.microsoft.com/office/drawing/2014/main" id="{9E268C20-50D4-4930-AF92-9C35825F7AFB}"/>
              </a:ext>
            </a:extLst>
          </p:cNvPr>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2</a:t>
            </a:r>
            <a:endPar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919620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2.1 Motivation</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12</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1191380" y="1319290"/>
            <a:ext cx="9056851" cy="1670329"/>
          </a:xfrm>
          <a:prstGeom prst="rect">
            <a:avLst/>
          </a:prstGeom>
          <a:noFill/>
        </p:spPr>
        <p:txBody>
          <a:bodyPr wrap="square" rtlCol="0">
            <a:spAutoFit/>
          </a:bodyPr>
          <a:lstStyle/>
          <a:p>
            <a:pPr marL="285750" indent="-285750" algn="just">
              <a:lnSpc>
                <a:spcPct val="200000"/>
              </a:lnSpc>
              <a:buClr>
                <a:schemeClr val="accent2"/>
              </a:buClr>
              <a:buFont typeface="Wingdings" pitchFamily="2" charset="2"/>
              <a:buChar char="Ø"/>
            </a:pPr>
            <a:r>
              <a:rPr lang="zh-CN" altLang="en-US" dirty="0"/>
              <a:t>使用最少的修改，实现一个低成本的指令和</a:t>
            </a:r>
            <a:r>
              <a:rPr lang="en" altLang="zh-CN" dirty="0"/>
              <a:t>BTB</a:t>
            </a:r>
            <a:r>
              <a:rPr lang="zh-CN" altLang="en-US" dirty="0"/>
              <a:t>预取器，使其在指令数目较大的任务负载上，能够取得更加的性能表现，此外，实现的预取方案要在可变长指令集上使用最小的存储开销</a:t>
            </a:r>
          </a:p>
        </p:txBody>
      </p:sp>
      <p:sp>
        <p:nvSpPr>
          <p:cNvPr id="3" name="矩形 2">
            <a:extLst>
              <a:ext uri="{FF2B5EF4-FFF2-40B4-BE49-F238E27FC236}">
                <a16:creationId xmlns:a16="http://schemas.microsoft.com/office/drawing/2014/main" id="{1C076FE6-CC5D-AD4F-BBC8-E8BE475DCB9E}"/>
              </a:ext>
            </a:extLst>
          </p:cNvPr>
          <p:cNvSpPr/>
          <p:nvPr/>
        </p:nvSpPr>
        <p:spPr>
          <a:xfrm>
            <a:off x="1191380" y="3170237"/>
            <a:ext cx="8262257" cy="2645789"/>
          </a:xfrm>
          <a:prstGeom prst="rect">
            <a:avLst/>
          </a:prstGeom>
        </p:spPr>
        <p:txBody>
          <a:bodyPr wrap="square">
            <a:spAutoFit/>
          </a:bodyPr>
          <a:lstStyle/>
          <a:p>
            <a:pPr marL="285750" indent="-285750" algn="just">
              <a:lnSpc>
                <a:spcPct val="200000"/>
              </a:lnSpc>
              <a:buClr>
                <a:schemeClr val="accent2"/>
              </a:buClr>
              <a:buFont typeface="Wingdings" pitchFamily="2" charset="2"/>
              <a:buChar char="Ø"/>
            </a:pPr>
            <a:r>
              <a:rPr lang="zh-CN" altLang="en-US" dirty="0"/>
              <a:t>为了实现这一目标，本文采用分治法，将</a:t>
            </a:r>
            <a:r>
              <a:rPr lang="en" altLang="zh-CN" dirty="0"/>
              <a:t>miss</a:t>
            </a:r>
            <a:r>
              <a:rPr lang="zh-CN" altLang="en-US" dirty="0"/>
              <a:t>分为三类：</a:t>
            </a:r>
            <a:endParaRPr lang="en-US" altLang="zh-CN" dirty="0"/>
          </a:p>
          <a:p>
            <a:pPr marL="800100" lvl="1" indent="-342900" algn="just">
              <a:lnSpc>
                <a:spcPct val="200000"/>
              </a:lnSpc>
              <a:buClr>
                <a:schemeClr val="accent2"/>
              </a:buClr>
              <a:buFont typeface="Wingdings" pitchFamily="2" charset="2"/>
              <a:buChar char="u"/>
            </a:pPr>
            <a:r>
              <a:rPr lang="zh-CN" altLang="en-US" sz="1600" dirty="0"/>
              <a:t>顺序</a:t>
            </a:r>
            <a:r>
              <a:rPr lang="en" altLang="zh-CN" sz="1600" dirty="0"/>
              <a:t>miss</a:t>
            </a:r>
            <a:endParaRPr lang="en-US" altLang="zh-CN" sz="1600" dirty="0"/>
          </a:p>
          <a:p>
            <a:pPr marL="800100" lvl="1" indent="-342900" algn="just">
              <a:lnSpc>
                <a:spcPct val="200000"/>
              </a:lnSpc>
              <a:buClr>
                <a:schemeClr val="accent2"/>
              </a:buClr>
              <a:buFont typeface="Wingdings" pitchFamily="2" charset="2"/>
              <a:buChar char="u"/>
            </a:pPr>
            <a:r>
              <a:rPr lang="zh-CN" altLang="en-US" sz="1600" dirty="0"/>
              <a:t>间断性</a:t>
            </a:r>
            <a:r>
              <a:rPr lang="en" altLang="zh-CN" sz="1600" dirty="0"/>
              <a:t>miss</a:t>
            </a:r>
            <a:endParaRPr lang="en-US" altLang="zh-CN" sz="1600" dirty="0"/>
          </a:p>
          <a:p>
            <a:pPr marL="800100" lvl="1" indent="-342900" algn="just">
              <a:lnSpc>
                <a:spcPct val="200000"/>
              </a:lnSpc>
              <a:buClr>
                <a:schemeClr val="accent2"/>
              </a:buClr>
              <a:buFont typeface="Wingdings" pitchFamily="2" charset="2"/>
              <a:buChar char="u"/>
            </a:pPr>
            <a:r>
              <a:rPr lang="en" altLang="zh-CN" sz="1600" dirty="0"/>
              <a:t>BTB miss</a:t>
            </a:r>
            <a:endParaRPr lang="en-US" altLang="zh-CN" sz="1600" dirty="0"/>
          </a:p>
          <a:p>
            <a:pPr lvl="1" algn="just">
              <a:lnSpc>
                <a:spcPct val="200000"/>
              </a:lnSpc>
              <a:buClr>
                <a:schemeClr val="accent2"/>
              </a:buClr>
            </a:pPr>
            <a:r>
              <a:rPr lang="zh-CN" altLang="en-US" dirty="0"/>
              <a:t>并分别为之提供一种预取器，称为 </a:t>
            </a:r>
            <a:r>
              <a:rPr lang="en-US" altLang="zh-CN" dirty="0"/>
              <a:t>SN4L + Dis + BTB</a:t>
            </a:r>
            <a:r>
              <a:rPr lang="zh-CN" altLang="en-US" dirty="0"/>
              <a:t> 方法</a:t>
            </a:r>
          </a:p>
        </p:txBody>
      </p:sp>
    </p:spTree>
    <p:extLst>
      <p:ext uri="{BB962C8B-B14F-4D97-AF65-F5344CB8AC3E}">
        <p14:creationId xmlns:p14="http://schemas.microsoft.com/office/powerpoint/2010/main" val="3264021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2.2 SN4L</a:t>
            </a:r>
            <a:r>
              <a:rPr lang="zh-CN" altLang="en-US" dirty="0">
                <a:sym typeface="Arial" panose="020B0604020202020204" pitchFamily="34" charset="0"/>
              </a:rPr>
              <a:t>：</a:t>
            </a:r>
            <a:r>
              <a:rPr lang="en-US" altLang="zh-CN" dirty="0">
                <a:sym typeface="Arial" panose="020B0604020202020204" pitchFamily="34" charset="0"/>
              </a:rPr>
              <a:t>S</a:t>
            </a:r>
            <a:r>
              <a:rPr lang="en" altLang="zh-CN" dirty="0"/>
              <a:t>elective Next-Four-Line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13</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54090" y="861087"/>
            <a:ext cx="9056851" cy="4748095"/>
          </a:xfrm>
          <a:prstGeom prst="rect">
            <a:avLst/>
          </a:prstGeom>
          <a:noFill/>
        </p:spPr>
        <p:txBody>
          <a:bodyPr wrap="square" rtlCol="0">
            <a:spAutoFit/>
          </a:bodyPr>
          <a:lstStyle/>
          <a:p>
            <a:pPr marL="342900" indent="-342900">
              <a:lnSpc>
                <a:spcPct val="200000"/>
              </a:lnSpc>
              <a:buClr>
                <a:schemeClr val="accent2"/>
              </a:buClr>
              <a:buFont typeface="Wingdings" pitchFamily="2" charset="2"/>
              <a:buChar char="Ø"/>
            </a:pPr>
            <a:r>
              <a:rPr lang="zh-CN" altLang="en-US" sz="2400" dirty="0"/>
              <a:t>顺序 </a:t>
            </a:r>
            <a:r>
              <a:rPr lang="en" altLang="zh-CN" sz="2400" dirty="0"/>
              <a:t>miss</a:t>
            </a:r>
            <a:endParaRPr lang="zh-CN" altLang="en" sz="2400" dirty="0"/>
          </a:p>
          <a:p>
            <a:pPr marL="800100" lvl="1" indent="-342900">
              <a:lnSpc>
                <a:spcPct val="200000"/>
              </a:lnSpc>
              <a:buClr>
                <a:schemeClr val="accent2"/>
              </a:buClr>
              <a:buFont typeface="Wingdings" pitchFamily="2" charset="2"/>
              <a:buChar char="u"/>
            </a:pPr>
            <a:r>
              <a:rPr lang="zh-CN" altLang="en-US" sz="2000" dirty="0"/>
              <a:t>传统算法</a:t>
            </a:r>
            <a:endParaRPr lang="en-US" altLang="zh-CN" sz="2000" dirty="0"/>
          </a:p>
          <a:p>
            <a:pPr marL="1200150" lvl="2" indent="-285750">
              <a:lnSpc>
                <a:spcPct val="200000"/>
              </a:lnSpc>
              <a:buClr>
                <a:schemeClr val="accent3"/>
              </a:buClr>
              <a:buFont typeface="Wingdings" pitchFamily="2" charset="2"/>
              <a:buChar char="n"/>
            </a:pPr>
            <a:r>
              <a:rPr lang="zh-CN" altLang="en-US" dirty="0"/>
              <a:t>时效性和精确度之间的</a:t>
            </a:r>
            <a:r>
              <a:rPr lang="en" altLang="zh-CN" dirty="0"/>
              <a:t>tradeoff</a:t>
            </a:r>
          </a:p>
          <a:p>
            <a:pPr marL="1200150" lvl="2" indent="-285750">
              <a:lnSpc>
                <a:spcPct val="200000"/>
              </a:lnSpc>
              <a:buClr>
                <a:schemeClr val="accent3"/>
              </a:buClr>
              <a:buFont typeface="Wingdings" pitchFamily="2" charset="2"/>
              <a:buChar char="n"/>
            </a:pPr>
            <a:r>
              <a:rPr lang="en" altLang="zh-CN" dirty="0"/>
              <a:t>next-line prefetcher </a:t>
            </a:r>
            <a:r>
              <a:rPr lang="zh-CN" altLang="en-US" dirty="0"/>
              <a:t>时间性能差、效率低</a:t>
            </a:r>
          </a:p>
          <a:p>
            <a:pPr marL="1200150" lvl="2" indent="-285750">
              <a:lnSpc>
                <a:spcPct val="200000"/>
              </a:lnSpc>
              <a:buClr>
                <a:schemeClr val="accent3"/>
              </a:buClr>
              <a:buFont typeface="Wingdings" pitchFamily="2" charset="2"/>
              <a:buChar char="n"/>
            </a:pPr>
            <a:r>
              <a:rPr lang="zh-CN" altLang="en-US" dirty="0"/>
              <a:t>而</a:t>
            </a:r>
            <a:r>
              <a:rPr lang="en" altLang="zh-CN" dirty="0"/>
              <a:t>next-4-line prefetcher </a:t>
            </a:r>
            <a:r>
              <a:rPr lang="zh-CN" altLang="en-US" dirty="0"/>
              <a:t>则不够精确，导致产生大量无用预取</a:t>
            </a:r>
          </a:p>
          <a:p>
            <a:pPr marL="800100" lvl="1" indent="-342900">
              <a:lnSpc>
                <a:spcPct val="200000"/>
              </a:lnSpc>
              <a:buClr>
                <a:schemeClr val="accent2"/>
              </a:buClr>
              <a:buFont typeface="Wingdings" pitchFamily="2" charset="2"/>
              <a:buChar char="u"/>
            </a:pPr>
            <a:r>
              <a:rPr lang="zh-CN" altLang="en-US" sz="2000" dirty="0"/>
              <a:t>解决方案</a:t>
            </a:r>
          </a:p>
          <a:p>
            <a:pPr marL="1200150" lvl="2" indent="-285750">
              <a:lnSpc>
                <a:spcPct val="200000"/>
              </a:lnSpc>
              <a:buClr>
                <a:schemeClr val="accent3"/>
              </a:buClr>
              <a:buFont typeface="Wingdings" pitchFamily="2" charset="2"/>
              <a:buChar char="n"/>
            </a:pPr>
            <a:r>
              <a:rPr lang="zh-CN" altLang="en-US" dirty="0"/>
              <a:t>使用一个既简单又准确的预取器来判断接下来的</a:t>
            </a:r>
            <a:r>
              <a:rPr lang="en-US" altLang="zh-CN" dirty="0"/>
              <a:t>4</a:t>
            </a:r>
            <a:r>
              <a:rPr lang="zh-CN" altLang="en-US" dirty="0"/>
              <a:t>个</a:t>
            </a:r>
            <a:r>
              <a:rPr lang="en" altLang="zh-CN" dirty="0"/>
              <a:t>block</a:t>
            </a:r>
            <a:r>
              <a:rPr lang="zh-CN" altLang="en-US" dirty="0"/>
              <a:t>中哪一个会被访问</a:t>
            </a:r>
          </a:p>
          <a:p>
            <a:pPr marL="1200150" lvl="2" indent="-285750">
              <a:lnSpc>
                <a:spcPct val="200000"/>
              </a:lnSpc>
              <a:buClr>
                <a:schemeClr val="accent3"/>
              </a:buClr>
              <a:buFont typeface="Wingdings" pitchFamily="2" charset="2"/>
              <a:buChar char="n"/>
            </a:pPr>
            <a:r>
              <a:rPr lang="zh-CN" altLang="en-US" dirty="0"/>
              <a:t>只预取这些有效的</a:t>
            </a:r>
            <a:r>
              <a:rPr lang="en" altLang="zh-CN" dirty="0"/>
              <a:t>block</a:t>
            </a:r>
          </a:p>
        </p:txBody>
      </p:sp>
    </p:spTree>
    <p:extLst>
      <p:ext uri="{BB962C8B-B14F-4D97-AF65-F5344CB8AC3E}">
        <p14:creationId xmlns:p14="http://schemas.microsoft.com/office/powerpoint/2010/main" val="1036262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2.2 SN4L</a:t>
            </a:r>
            <a:r>
              <a:rPr lang="zh-CN" altLang="en-US" dirty="0">
                <a:sym typeface="Arial" panose="020B0604020202020204" pitchFamily="34" charset="0"/>
              </a:rPr>
              <a:t>：</a:t>
            </a:r>
            <a:r>
              <a:rPr lang="en-US" altLang="zh-CN" dirty="0">
                <a:sym typeface="Arial" panose="020B0604020202020204" pitchFamily="34" charset="0"/>
              </a:rPr>
              <a:t>S</a:t>
            </a:r>
            <a:r>
              <a:rPr lang="en" altLang="zh-CN" dirty="0"/>
              <a:t>elective Next-Four-Line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14</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54091" y="1116508"/>
            <a:ext cx="10889566" cy="4430893"/>
          </a:xfrm>
          <a:prstGeom prst="rect">
            <a:avLst/>
          </a:prstGeom>
          <a:noFill/>
        </p:spPr>
        <p:txBody>
          <a:bodyPr wrap="square" rtlCol="0">
            <a:spAutoFit/>
          </a:bodyPr>
          <a:lstStyle/>
          <a:p>
            <a:endParaRPr lang="en" altLang="zh-CN" sz="1600" dirty="0"/>
          </a:p>
          <a:p>
            <a:pPr marL="342900" lvl="1" indent="-342900">
              <a:lnSpc>
                <a:spcPct val="200000"/>
              </a:lnSpc>
              <a:buClr>
                <a:schemeClr val="accent2"/>
              </a:buClr>
              <a:buFont typeface="Wingdings" pitchFamily="2" charset="2"/>
              <a:buChar char="Ø"/>
            </a:pPr>
            <a:r>
              <a:rPr lang="en" altLang="zh-CN" sz="2000" dirty="0"/>
              <a:t>selective-N4L</a:t>
            </a:r>
            <a:endParaRPr lang="en-US" altLang="zh-CN" sz="2000" dirty="0"/>
          </a:p>
          <a:p>
            <a:pPr marL="1200150" lvl="2" indent="-285750">
              <a:lnSpc>
                <a:spcPct val="200000"/>
              </a:lnSpc>
              <a:buClr>
                <a:schemeClr val="accent3"/>
              </a:buClr>
              <a:buFont typeface="Wingdings" pitchFamily="2" charset="2"/>
              <a:buChar char="n"/>
            </a:pPr>
            <a:r>
              <a:rPr lang="zh-CN" altLang="en-US" sz="1400" dirty="0"/>
              <a:t>选择按顺序接下来的</a:t>
            </a:r>
            <a:r>
              <a:rPr lang="en-US" altLang="zh-CN" sz="1400" dirty="0"/>
              <a:t>4</a:t>
            </a:r>
            <a:r>
              <a:rPr lang="zh-CN" altLang="en-US" sz="1400" dirty="0"/>
              <a:t>个不在</a:t>
            </a:r>
            <a:r>
              <a:rPr lang="en" altLang="zh-CN" sz="1400" dirty="0"/>
              <a:t>Cache</a:t>
            </a:r>
            <a:r>
              <a:rPr lang="zh-CN" altLang="en-US" sz="1400" dirty="0"/>
              <a:t>中且上次预取有效的</a:t>
            </a:r>
            <a:r>
              <a:rPr lang="en" altLang="zh-CN" sz="1400" dirty="0"/>
              <a:t>block</a:t>
            </a:r>
            <a:r>
              <a:rPr lang="zh-CN" altLang="en" sz="1400" dirty="0"/>
              <a:t>，</a:t>
            </a:r>
            <a:r>
              <a:rPr lang="zh-CN" altLang="en-US" sz="1400" dirty="0"/>
              <a:t>可直接预取到</a:t>
            </a:r>
            <a:r>
              <a:rPr lang="en" altLang="zh-CN" sz="1400" dirty="0"/>
              <a:t>Cache</a:t>
            </a:r>
            <a:r>
              <a:rPr lang="zh-CN" altLang="en-US" sz="1400" dirty="0"/>
              <a:t>中而无需预取缓冲区</a:t>
            </a:r>
          </a:p>
          <a:p>
            <a:pPr marL="342900" lvl="1" indent="-342900">
              <a:lnSpc>
                <a:spcPct val="200000"/>
              </a:lnSpc>
              <a:buClr>
                <a:schemeClr val="accent2"/>
              </a:buClr>
              <a:buFont typeface="Wingdings" pitchFamily="2" charset="2"/>
              <a:buChar char="Ø"/>
            </a:pPr>
            <a:r>
              <a:rPr lang="en" altLang="zh-CN" sz="2000" dirty="0" err="1"/>
              <a:t>SeqTable</a:t>
            </a:r>
            <a:endParaRPr lang="zh-CN" altLang="en" sz="2000" dirty="0"/>
          </a:p>
          <a:p>
            <a:pPr marL="1200150" lvl="2" indent="-285750">
              <a:lnSpc>
                <a:spcPct val="200000"/>
              </a:lnSpc>
              <a:buClr>
                <a:schemeClr val="accent3"/>
              </a:buClr>
              <a:buFont typeface="Wingdings" pitchFamily="2" charset="2"/>
              <a:buChar char="n"/>
            </a:pPr>
            <a:r>
              <a:rPr lang="en-US" altLang="zh-CN" sz="1400" dirty="0"/>
              <a:t>1</a:t>
            </a:r>
            <a:r>
              <a:rPr lang="zh-CN" altLang="en-US" sz="1400" dirty="0"/>
              <a:t>位顺序预取状态位：表示是否应该在顺序序列中被预取；所有项初始化为</a:t>
            </a:r>
            <a:r>
              <a:rPr lang="en-US" altLang="zh-CN" sz="1400" dirty="0"/>
              <a:t>1</a:t>
            </a:r>
            <a:r>
              <a:rPr lang="zh-CN" altLang="en-US" sz="1400" dirty="0"/>
              <a:t>，即所有块初次应被预取</a:t>
            </a:r>
          </a:p>
          <a:p>
            <a:pPr marL="1200150" lvl="2" indent="-285750">
              <a:lnSpc>
                <a:spcPct val="200000"/>
              </a:lnSpc>
              <a:buClr>
                <a:schemeClr val="accent3"/>
              </a:buClr>
              <a:buFont typeface="Wingdings" pitchFamily="2" charset="2"/>
              <a:buChar char="n"/>
            </a:pPr>
            <a:r>
              <a:rPr lang="en-US" altLang="zh-CN" sz="1400" dirty="0"/>
              <a:t>1</a:t>
            </a:r>
            <a:r>
              <a:rPr lang="zh-CN" altLang="en-US" sz="1400" dirty="0"/>
              <a:t>位预取位：表示当前访问的</a:t>
            </a:r>
            <a:r>
              <a:rPr lang="en" altLang="zh-CN" sz="1400" dirty="0"/>
              <a:t>Cache</a:t>
            </a:r>
            <a:r>
              <a:rPr lang="zh-CN" altLang="en-US" sz="1400" dirty="0"/>
              <a:t>是否是预取得到的</a:t>
            </a:r>
          </a:p>
          <a:p>
            <a:pPr marL="1200150" lvl="2" indent="-285750">
              <a:lnSpc>
                <a:spcPct val="200000"/>
              </a:lnSpc>
              <a:buClr>
                <a:schemeClr val="accent3"/>
              </a:buClr>
              <a:buFont typeface="Wingdings" pitchFamily="2" charset="2"/>
              <a:buChar char="n"/>
            </a:pPr>
            <a:r>
              <a:rPr lang="en-US" altLang="zh-CN" sz="1400" dirty="0"/>
              <a:t>4</a:t>
            </a:r>
            <a:r>
              <a:rPr lang="zh-CN" altLang="en-US" sz="1400" dirty="0"/>
              <a:t>位局部预取状态位：减小了查询</a:t>
            </a:r>
            <a:r>
              <a:rPr lang="en" altLang="zh-CN" sz="1400" dirty="0" err="1"/>
              <a:t>SeqTable</a:t>
            </a:r>
            <a:r>
              <a:rPr lang="zh-CN" altLang="en-US" sz="1400" dirty="0"/>
              <a:t>开销</a:t>
            </a:r>
          </a:p>
          <a:p>
            <a:pPr marL="342900" lvl="1" indent="-342900">
              <a:lnSpc>
                <a:spcPct val="200000"/>
              </a:lnSpc>
              <a:buClr>
                <a:schemeClr val="accent2"/>
              </a:buClr>
              <a:buFont typeface="Wingdings" pitchFamily="2" charset="2"/>
              <a:buChar char="Ø"/>
            </a:pPr>
            <a:r>
              <a:rPr lang="zh-CN" altLang="en-US" sz="2000" dirty="0"/>
              <a:t>检查</a:t>
            </a:r>
            <a:r>
              <a:rPr lang="en-US" altLang="zh-CN" sz="2000" dirty="0"/>
              <a:t>4</a:t>
            </a:r>
            <a:r>
              <a:rPr lang="zh-CN" altLang="en-US" sz="2000" dirty="0"/>
              <a:t>位局部预取状态位，对</a:t>
            </a:r>
            <a:r>
              <a:rPr lang="en-US" altLang="zh-CN" sz="2000" dirty="0"/>
              <a:t> </a:t>
            </a:r>
            <a:r>
              <a:rPr lang="zh-CN" altLang="en-US" sz="2000" dirty="0"/>
              <a:t>不在</a:t>
            </a:r>
            <a:r>
              <a:rPr lang="en" altLang="zh-CN" sz="2000" dirty="0"/>
              <a:t>Cache</a:t>
            </a:r>
            <a:r>
              <a:rPr lang="zh-CN" altLang="en-US" sz="2000" dirty="0"/>
              <a:t>中</a:t>
            </a:r>
            <a:r>
              <a:rPr lang="en-US" altLang="zh-CN" sz="2000" dirty="0"/>
              <a:t> </a:t>
            </a:r>
            <a:r>
              <a:rPr lang="zh-CN" altLang="en-US" sz="2000" dirty="0"/>
              <a:t>且可预取的块</a:t>
            </a:r>
            <a:r>
              <a:rPr lang="en-US" altLang="zh-CN" sz="2000" dirty="0"/>
              <a:t> </a:t>
            </a:r>
            <a:r>
              <a:rPr lang="zh-CN" altLang="en-US" sz="2000" dirty="0"/>
              <a:t>发起预取请求</a:t>
            </a:r>
          </a:p>
          <a:p>
            <a:pPr marL="342900" lvl="1" indent="-342900">
              <a:lnSpc>
                <a:spcPct val="200000"/>
              </a:lnSpc>
              <a:buClr>
                <a:schemeClr val="accent2"/>
              </a:buClr>
              <a:buFont typeface="Wingdings" pitchFamily="2" charset="2"/>
              <a:buChar char="Ø"/>
            </a:pPr>
            <a:r>
              <a:rPr lang="zh-CN" altLang="en-US" sz="2000" dirty="0"/>
              <a:t>根据</a:t>
            </a:r>
            <a:r>
              <a:rPr lang="en" altLang="zh-CN" sz="2000" dirty="0"/>
              <a:t>Cache</a:t>
            </a:r>
            <a:r>
              <a:rPr lang="zh-CN" altLang="en-US" sz="2000" dirty="0"/>
              <a:t>访问的</a:t>
            </a:r>
            <a:r>
              <a:rPr lang="en" altLang="zh-CN" sz="2000" dirty="0"/>
              <a:t>hit</a:t>
            </a:r>
            <a:r>
              <a:rPr lang="zh-CN" altLang="en-US" sz="2000" dirty="0"/>
              <a:t>和</a:t>
            </a:r>
            <a:r>
              <a:rPr lang="en" altLang="zh-CN" sz="2000" dirty="0"/>
              <a:t>miss</a:t>
            </a:r>
            <a:r>
              <a:rPr lang="zh-CN" altLang="en" sz="2000" dirty="0"/>
              <a:t>、</a:t>
            </a:r>
            <a:r>
              <a:rPr lang="zh-CN" altLang="en-US" sz="2000" dirty="0"/>
              <a:t>以及替换情况 来更新</a:t>
            </a:r>
            <a:r>
              <a:rPr lang="en" altLang="zh-CN" sz="2000" dirty="0" err="1"/>
              <a:t>SeqTable</a:t>
            </a:r>
            <a:r>
              <a:rPr lang="zh-CN" altLang="en-US" sz="2000" dirty="0"/>
              <a:t>中各</a:t>
            </a:r>
            <a:r>
              <a:rPr lang="en-US" altLang="zh-CN" sz="2000" dirty="0"/>
              <a:t>entry</a:t>
            </a:r>
            <a:r>
              <a:rPr lang="zh-CN" altLang="en-US" sz="2000" dirty="0"/>
              <a:t>的值</a:t>
            </a:r>
          </a:p>
        </p:txBody>
      </p:sp>
    </p:spTree>
    <p:extLst>
      <p:ext uri="{BB962C8B-B14F-4D97-AF65-F5344CB8AC3E}">
        <p14:creationId xmlns:p14="http://schemas.microsoft.com/office/powerpoint/2010/main" val="37981150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2.3 Dis</a:t>
            </a:r>
            <a:r>
              <a:rPr lang="zh-CN" altLang="en-US" dirty="0">
                <a:sym typeface="Arial" panose="020B0604020202020204" pitchFamily="34" charset="0"/>
              </a:rPr>
              <a:t>：</a:t>
            </a:r>
            <a:r>
              <a:rPr lang="en" altLang="zh-CN" b="0" dirty="0"/>
              <a:t> </a:t>
            </a:r>
            <a:r>
              <a:rPr lang="en" altLang="zh-CN" dirty="0"/>
              <a:t>Discontinuity</a:t>
            </a:r>
            <a:r>
              <a:rPr lang="en" altLang="zh-CN" b="0" dirty="0"/>
              <a:t> </a:t>
            </a:r>
            <a:r>
              <a:rPr lang="en" altLang="zh-CN" dirty="0"/>
              <a:t>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15</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93067" y="861087"/>
            <a:ext cx="9664047" cy="5302092"/>
          </a:xfrm>
          <a:prstGeom prst="rect">
            <a:avLst/>
          </a:prstGeom>
          <a:noFill/>
        </p:spPr>
        <p:txBody>
          <a:bodyPr wrap="square" rtlCol="0">
            <a:spAutoFit/>
          </a:bodyPr>
          <a:lstStyle/>
          <a:p>
            <a:pPr marL="342900" indent="-342900">
              <a:lnSpc>
                <a:spcPct val="200000"/>
              </a:lnSpc>
              <a:buClr>
                <a:schemeClr val="accent2"/>
              </a:buClr>
              <a:buFont typeface="Wingdings" pitchFamily="2" charset="2"/>
              <a:buChar char="Ø"/>
            </a:pPr>
            <a:r>
              <a:rPr lang="zh-CN" altLang="en-US" sz="2400" dirty="0"/>
              <a:t>间断 </a:t>
            </a:r>
            <a:r>
              <a:rPr lang="en" altLang="zh-CN" sz="2400" dirty="0"/>
              <a:t>miss</a:t>
            </a:r>
            <a:endParaRPr lang="zh-CN" altLang="en" sz="2400" dirty="0"/>
          </a:p>
          <a:p>
            <a:pPr marL="800100" lvl="1" indent="-342900">
              <a:lnSpc>
                <a:spcPct val="200000"/>
              </a:lnSpc>
              <a:buClr>
                <a:schemeClr val="accent2"/>
              </a:buClr>
              <a:buFont typeface="Wingdings" pitchFamily="2" charset="2"/>
              <a:buChar char="u"/>
            </a:pPr>
            <a:r>
              <a:rPr lang="zh-CN" altLang="en-US" sz="2000" dirty="0"/>
              <a:t>传统算法</a:t>
            </a:r>
          </a:p>
          <a:p>
            <a:pPr marL="1200150" lvl="2" indent="-285750">
              <a:lnSpc>
                <a:spcPct val="200000"/>
              </a:lnSpc>
              <a:buClr>
                <a:schemeClr val="accent3"/>
              </a:buClr>
              <a:buFont typeface="Wingdings" pitchFamily="2" charset="2"/>
              <a:buChar char="n"/>
            </a:pPr>
            <a:r>
              <a:rPr lang="zh-CN" altLang="en-US" dirty="0"/>
              <a:t>存储成本高、预取无用、预取有限</a:t>
            </a:r>
          </a:p>
          <a:p>
            <a:pPr marL="800100" lvl="1" indent="-342900">
              <a:lnSpc>
                <a:spcPct val="200000"/>
              </a:lnSpc>
              <a:buClr>
                <a:schemeClr val="accent2"/>
              </a:buClr>
              <a:buFont typeface="Wingdings" pitchFamily="2" charset="2"/>
              <a:buChar char="u"/>
            </a:pPr>
            <a:r>
              <a:rPr lang="zh-CN" altLang="en-US" sz="2000" dirty="0"/>
              <a:t>解决方案</a:t>
            </a:r>
          </a:p>
          <a:p>
            <a:pPr marL="1200150" lvl="2" indent="-285750">
              <a:lnSpc>
                <a:spcPct val="200000"/>
              </a:lnSpc>
              <a:buClr>
                <a:schemeClr val="accent3"/>
              </a:buClr>
              <a:buFont typeface="Wingdings" pitchFamily="2" charset="2"/>
              <a:buChar char="n"/>
            </a:pPr>
            <a:r>
              <a:rPr lang="zh-CN" altLang="en-US" dirty="0"/>
              <a:t>不记录目标地址，而记录在</a:t>
            </a:r>
            <a:r>
              <a:rPr lang="en" altLang="zh-CN" dirty="0"/>
              <a:t>Cache</a:t>
            </a:r>
            <a:r>
              <a:rPr lang="zh-CN" altLang="en-US" dirty="0"/>
              <a:t>块中分支跳转指令的偏移量，并通过指令预解码分析出跳转目标</a:t>
            </a:r>
          </a:p>
          <a:p>
            <a:pPr marL="1200150" lvl="2" indent="-285750">
              <a:lnSpc>
                <a:spcPct val="200000"/>
              </a:lnSpc>
              <a:buClr>
                <a:schemeClr val="accent3"/>
              </a:buClr>
              <a:buFont typeface="Wingdings" pitchFamily="2" charset="2"/>
              <a:buChar char="n"/>
            </a:pPr>
            <a:r>
              <a:rPr lang="zh-CN" altLang="en-US" dirty="0"/>
              <a:t>使用低存储开销的</a:t>
            </a:r>
            <a:r>
              <a:rPr lang="en-US" altLang="zh-CN" dirty="0"/>
              <a:t>partial</a:t>
            </a:r>
            <a:r>
              <a:rPr lang="zh-CN" altLang="en-US" dirty="0"/>
              <a:t> </a:t>
            </a:r>
            <a:r>
              <a:rPr lang="en" altLang="zh-CN" dirty="0"/>
              <a:t>tag</a:t>
            </a:r>
            <a:r>
              <a:rPr lang="zh-CN" altLang="en-US" dirty="0"/>
              <a:t>表，解决传统算法中 使用</a:t>
            </a:r>
            <a:r>
              <a:rPr lang="en" altLang="zh-CN" dirty="0" err="1"/>
              <a:t>tagless</a:t>
            </a:r>
            <a:r>
              <a:rPr lang="zh-CN" altLang="en-US" dirty="0"/>
              <a:t>表 导致无用预取 使得存储成本提高的问题</a:t>
            </a:r>
          </a:p>
          <a:p>
            <a:pPr marL="1200150" lvl="2" indent="-285750">
              <a:lnSpc>
                <a:spcPct val="200000"/>
              </a:lnSpc>
              <a:buClr>
                <a:schemeClr val="accent3"/>
              </a:buClr>
              <a:buFont typeface="Wingdings" pitchFamily="2" charset="2"/>
              <a:buChar char="n"/>
            </a:pPr>
            <a:r>
              <a:rPr lang="zh-CN" altLang="en-US" dirty="0"/>
              <a:t>引入前瞻性序列提供足够的 </a:t>
            </a:r>
            <a:r>
              <a:rPr lang="en" altLang="zh-CN" dirty="0"/>
              <a:t>lookahead</a:t>
            </a:r>
          </a:p>
        </p:txBody>
      </p:sp>
    </p:spTree>
    <p:extLst>
      <p:ext uri="{BB962C8B-B14F-4D97-AF65-F5344CB8AC3E}">
        <p14:creationId xmlns:p14="http://schemas.microsoft.com/office/powerpoint/2010/main" val="1666518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2.3 Dis</a:t>
            </a:r>
            <a:r>
              <a:rPr lang="zh-CN" altLang="en-US" dirty="0">
                <a:sym typeface="Arial" panose="020B0604020202020204" pitchFamily="34" charset="0"/>
              </a:rPr>
              <a:t>：</a:t>
            </a:r>
            <a:r>
              <a:rPr lang="en" altLang="zh-CN" b="0" dirty="0"/>
              <a:t> </a:t>
            </a:r>
            <a:r>
              <a:rPr lang="en" altLang="zh-CN" dirty="0"/>
              <a:t>Discontinuity</a:t>
            </a:r>
            <a:r>
              <a:rPr lang="en" altLang="zh-CN" b="0" dirty="0"/>
              <a:t> </a:t>
            </a:r>
            <a:r>
              <a:rPr lang="en" altLang="zh-CN" dirty="0"/>
              <a:t>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16</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93067" y="861087"/>
            <a:ext cx="9664047" cy="5690019"/>
          </a:xfrm>
          <a:prstGeom prst="rect">
            <a:avLst/>
          </a:prstGeom>
          <a:noFill/>
        </p:spPr>
        <p:txBody>
          <a:bodyPr wrap="square" rtlCol="0">
            <a:spAutoFit/>
          </a:bodyPr>
          <a:lstStyle/>
          <a:p>
            <a:pPr marL="342900" lvl="1" indent="-342900">
              <a:lnSpc>
                <a:spcPct val="200000"/>
              </a:lnSpc>
              <a:buClr>
                <a:schemeClr val="accent2"/>
              </a:buClr>
              <a:buFont typeface="Wingdings" pitchFamily="2" charset="2"/>
              <a:buChar char="Ø"/>
            </a:pPr>
            <a:r>
              <a:rPr lang="zh-CN" altLang="en-US" sz="2000" dirty="0"/>
              <a:t>每当分支指令导致非连续性</a:t>
            </a:r>
            <a:r>
              <a:rPr lang="en" altLang="zh-CN" sz="2000" dirty="0"/>
              <a:t>miss</a:t>
            </a:r>
            <a:r>
              <a:rPr lang="zh-CN" altLang="en-US" sz="2000" dirty="0"/>
              <a:t>时，使用</a:t>
            </a:r>
            <a:r>
              <a:rPr lang="en" altLang="zh-CN" sz="2000" dirty="0" err="1"/>
              <a:t>DisTable</a:t>
            </a:r>
            <a:r>
              <a:rPr lang="zh-CN" altLang="en-US" sz="2000" dirty="0"/>
              <a:t>记录分支指令的偏移量</a:t>
            </a:r>
          </a:p>
          <a:p>
            <a:pPr marL="342900" lvl="1" indent="-342900">
              <a:lnSpc>
                <a:spcPct val="200000"/>
              </a:lnSpc>
              <a:buClr>
                <a:schemeClr val="accent2"/>
              </a:buClr>
              <a:buFont typeface="Wingdings" pitchFamily="2" charset="2"/>
              <a:buChar char="Ø"/>
            </a:pPr>
            <a:r>
              <a:rPr lang="zh-CN" altLang="en-US" sz="2000" dirty="0"/>
              <a:t>为简化</a:t>
            </a:r>
            <a:r>
              <a:rPr lang="en" altLang="zh-CN" sz="2000" dirty="0" err="1"/>
              <a:t>DisTable</a:t>
            </a:r>
            <a:r>
              <a:rPr lang="zh-CN" altLang="en" sz="2000" dirty="0"/>
              <a:t>，</a:t>
            </a:r>
            <a:r>
              <a:rPr lang="zh-CN" altLang="en-US" sz="2000" dirty="0"/>
              <a:t>将其设计成了直接映射和部分标记</a:t>
            </a:r>
            <a:r>
              <a:rPr lang="en" altLang="zh-CN" sz="2000" dirty="0"/>
              <a:t>partial tag</a:t>
            </a:r>
            <a:r>
              <a:rPr lang="zh-CN" altLang="en-US" sz="2000" dirty="0"/>
              <a:t>的形式每一行含有：</a:t>
            </a:r>
          </a:p>
          <a:p>
            <a:pPr marL="1200150" lvl="2" indent="-285750">
              <a:lnSpc>
                <a:spcPct val="200000"/>
              </a:lnSpc>
              <a:buClr>
                <a:schemeClr val="accent3"/>
              </a:buClr>
              <a:buFont typeface="Wingdings" pitchFamily="2" charset="2"/>
              <a:buChar char="n"/>
            </a:pPr>
            <a:r>
              <a:rPr lang="en-US" altLang="zh-CN" sz="1400" dirty="0"/>
              <a:t>4</a:t>
            </a:r>
            <a:r>
              <a:rPr lang="zh-CN" altLang="en-US" sz="1400" dirty="0"/>
              <a:t>位偏移量区分一个</a:t>
            </a:r>
            <a:r>
              <a:rPr lang="en" altLang="zh-CN" sz="1400" dirty="0"/>
              <a:t>block</a:t>
            </a:r>
            <a:r>
              <a:rPr lang="zh-CN" altLang="en-US" sz="1400" dirty="0"/>
              <a:t>内的</a:t>
            </a:r>
            <a:r>
              <a:rPr lang="en-US" altLang="zh-CN" sz="1400" dirty="0"/>
              <a:t>16</a:t>
            </a:r>
            <a:r>
              <a:rPr lang="zh-CN" altLang="en-US" sz="1400" dirty="0"/>
              <a:t>条指令</a:t>
            </a:r>
          </a:p>
          <a:p>
            <a:pPr marL="1200150" lvl="2" indent="-285750">
              <a:lnSpc>
                <a:spcPct val="200000"/>
              </a:lnSpc>
              <a:buClr>
                <a:schemeClr val="accent3"/>
              </a:buClr>
              <a:buFont typeface="Wingdings" pitchFamily="2" charset="2"/>
              <a:buChar char="n"/>
            </a:pPr>
            <a:r>
              <a:rPr lang="en-US" altLang="zh-CN" sz="1400" dirty="0"/>
              <a:t>4</a:t>
            </a:r>
            <a:r>
              <a:rPr lang="zh-CN" altLang="en-US" sz="1400" dirty="0"/>
              <a:t>位</a:t>
            </a:r>
            <a:r>
              <a:rPr lang="en" altLang="zh-CN" sz="1400" dirty="0"/>
              <a:t>Cache line</a:t>
            </a:r>
            <a:r>
              <a:rPr lang="zh-CN" altLang="en-US" sz="1400" dirty="0"/>
              <a:t>的部分标志</a:t>
            </a:r>
            <a:r>
              <a:rPr lang="en" altLang="zh-CN" sz="1400" dirty="0"/>
              <a:t>tag</a:t>
            </a:r>
          </a:p>
          <a:p>
            <a:pPr marL="342900" lvl="1" indent="-342900">
              <a:lnSpc>
                <a:spcPct val="200000"/>
              </a:lnSpc>
              <a:buClr>
                <a:schemeClr val="accent2"/>
              </a:buClr>
              <a:buFont typeface="Wingdings" pitchFamily="2" charset="2"/>
              <a:buChar char="Ø"/>
            </a:pPr>
            <a:r>
              <a:rPr lang="zh-CN" altLang="en-US" sz="2000" dirty="0"/>
              <a:t>记录</a:t>
            </a:r>
            <a:endParaRPr lang="en-US" altLang="zh-CN" sz="2000" dirty="0"/>
          </a:p>
          <a:p>
            <a:pPr marL="1200150" lvl="2" indent="-285750">
              <a:lnSpc>
                <a:spcPct val="200000"/>
              </a:lnSpc>
              <a:buClr>
                <a:schemeClr val="accent3"/>
              </a:buClr>
              <a:buFont typeface="Wingdings" pitchFamily="2" charset="2"/>
              <a:buChar char="n"/>
            </a:pPr>
            <a:r>
              <a:rPr lang="zh-CN" altLang="en-US" sz="1400" dirty="0"/>
              <a:t>每产生一个</a:t>
            </a:r>
            <a:r>
              <a:rPr lang="en" altLang="zh-CN" sz="1400" dirty="0"/>
              <a:t>miss</a:t>
            </a:r>
            <a:r>
              <a:rPr lang="zh-CN" altLang="en-US" sz="1400" dirty="0"/>
              <a:t>则解码最后两条指令，若是分支指令，则记录到</a:t>
            </a:r>
            <a:r>
              <a:rPr lang="en" altLang="zh-CN" sz="1400" dirty="0" err="1"/>
              <a:t>DisTable</a:t>
            </a:r>
            <a:endParaRPr lang="en" altLang="zh-CN" sz="1400" dirty="0"/>
          </a:p>
          <a:p>
            <a:pPr marL="342900" lvl="1" indent="-342900">
              <a:lnSpc>
                <a:spcPct val="200000"/>
              </a:lnSpc>
              <a:buClr>
                <a:schemeClr val="accent2"/>
              </a:buClr>
              <a:buFont typeface="Wingdings" pitchFamily="2" charset="2"/>
              <a:buChar char="Ø"/>
            </a:pPr>
            <a:r>
              <a:rPr lang="en" altLang="zh-CN" sz="2000" dirty="0"/>
              <a:t>RLU</a:t>
            </a:r>
            <a:r>
              <a:rPr lang="zh-CN" altLang="en-US" sz="2000" dirty="0"/>
              <a:t> （</a:t>
            </a:r>
            <a:r>
              <a:rPr lang="en-US" altLang="zh-CN" sz="2000" dirty="0"/>
              <a:t>Recently Look</a:t>
            </a:r>
            <a:r>
              <a:rPr lang="zh-CN" altLang="en-US" sz="2000" dirty="0"/>
              <a:t> </a:t>
            </a:r>
            <a:r>
              <a:rPr lang="en-US" altLang="zh-CN" sz="2000" dirty="0"/>
              <a:t>Up</a:t>
            </a:r>
            <a:r>
              <a:rPr lang="zh-CN" altLang="en-US" sz="2000" dirty="0"/>
              <a:t>）</a:t>
            </a:r>
            <a:endParaRPr lang="en-US" altLang="zh-CN" sz="2000" dirty="0"/>
          </a:p>
          <a:p>
            <a:pPr marL="1200150" lvl="2" indent="-285750">
              <a:lnSpc>
                <a:spcPct val="200000"/>
              </a:lnSpc>
              <a:buClr>
                <a:schemeClr val="accent3"/>
              </a:buClr>
              <a:buFont typeface="Wingdings" pitchFamily="2" charset="2"/>
              <a:buChar char="n"/>
            </a:pPr>
            <a:r>
              <a:rPr lang="zh-CN" altLang="en-US" sz="1400" dirty="0"/>
              <a:t>避免大量重复而不必要的缓存查找</a:t>
            </a:r>
          </a:p>
          <a:p>
            <a:pPr marL="1200150" lvl="2" indent="-285750">
              <a:lnSpc>
                <a:spcPct val="200000"/>
              </a:lnSpc>
              <a:buClr>
                <a:schemeClr val="accent3"/>
              </a:buClr>
              <a:buFont typeface="Wingdings" pitchFamily="2" charset="2"/>
              <a:buChar char="n"/>
            </a:pPr>
            <a:r>
              <a:rPr lang="zh-CN" altLang="en-US" sz="1400" dirty="0"/>
              <a:t>存储最近被处理器或预取器要求查找的最后</a:t>
            </a:r>
            <a:r>
              <a:rPr lang="en-US" altLang="zh-CN" sz="1400" dirty="0"/>
              <a:t>8</a:t>
            </a:r>
            <a:r>
              <a:rPr lang="zh-CN" altLang="en-US" sz="1400" dirty="0"/>
              <a:t>个</a:t>
            </a:r>
            <a:r>
              <a:rPr lang="en" altLang="zh-CN" sz="1400" dirty="0"/>
              <a:t>block</a:t>
            </a:r>
            <a:r>
              <a:rPr lang="zh-CN" altLang="en-US" sz="1400" dirty="0"/>
              <a:t>的地址</a:t>
            </a:r>
          </a:p>
          <a:p>
            <a:pPr marL="1200150" lvl="2" indent="-285750">
              <a:lnSpc>
                <a:spcPct val="200000"/>
              </a:lnSpc>
              <a:buClr>
                <a:schemeClr val="accent3"/>
              </a:buClr>
              <a:buFont typeface="Wingdings" pitchFamily="2" charset="2"/>
              <a:buChar char="n"/>
            </a:pPr>
            <a:r>
              <a:rPr lang="zh-CN" altLang="en-US" sz="1400" dirty="0"/>
              <a:t>每一次</a:t>
            </a:r>
            <a:r>
              <a:rPr lang="en" altLang="zh-CN" sz="1400" dirty="0"/>
              <a:t>SN4L+Dis</a:t>
            </a:r>
            <a:r>
              <a:rPr lang="zh-CN" altLang="en-US" sz="1400" dirty="0"/>
              <a:t>决定预取的候选项 会进入</a:t>
            </a:r>
            <a:r>
              <a:rPr lang="en" altLang="zh-CN" sz="1400" dirty="0"/>
              <a:t>RLU Queue</a:t>
            </a:r>
            <a:r>
              <a:rPr lang="zh-CN" altLang="en-US" sz="1400" dirty="0"/>
              <a:t>进行查找</a:t>
            </a:r>
          </a:p>
          <a:p>
            <a:pPr marL="1200150" lvl="2" indent="-285750">
              <a:lnSpc>
                <a:spcPct val="200000"/>
              </a:lnSpc>
              <a:buClr>
                <a:schemeClr val="accent3"/>
              </a:buClr>
              <a:buFont typeface="Wingdings" pitchFamily="2" charset="2"/>
              <a:buChar char="n"/>
            </a:pPr>
            <a:r>
              <a:rPr lang="zh-CN" altLang="en-US" sz="1400" dirty="0"/>
              <a:t>未命中则会查找缓存</a:t>
            </a:r>
          </a:p>
        </p:txBody>
      </p:sp>
    </p:spTree>
    <p:extLst>
      <p:ext uri="{BB962C8B-B14F-4D97-AF65-F5344CB8AC3E}">
        <p14:creationId xmlns:p14="http://schemas.microsoft.com/office/powerpoint/2010/main" val="462698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2.4 BTB</a:t>
            </a:r>
            <a:r>
              <a:rPr lang="zh-CN" altLang="en-US" dirty="0">
                <a:sym typeface="Arial" panose="020B0604020202020204" pitchFamily="34" charset="0"/>
              </a:rPr>
              <a:t>：</a:t>
            </a:r>
            <a:r>
              <a:rPr lang="en" altLang="zh-CN" b="0" dirty="0"/>
              <a:t> </a:t>
            </a:r>
            <a:r>
              <a:rPr lang="en" altLang="zh-CN" dirty="0"/>
              <a:t>BTB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17</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71297" y="959059"/>
            <a:ext cx="8034494" cy="4748095"/>
          </a:xfrm>
          <a:prstGeom prst="rect">
            <a:avLst/>
          </a:prstGeom>
          <a:noFill/>
        </p:spPr>
        <p:txBody>
          <a:bodyPr wrap="square" rtlCol="0">
            <a:spAutoFit/>
          </a:bodyPr>
          <a:lstStyle/>
          <a:p>
            <a:pPr marL="342900" indent="-342900">
              <a:lnSpc>
                <a:spcPct val="200000"/>
              </a:lnSpc>
              <a:buClr>
                <a:schemeClr val="accent2"/>
              </a:buClr>
              <a:buFont typeface="Wingdings" pitchFamily="2" charset="2"/>
              <a:buChar char="Ø"/>
            </a:pPr>
            <a:r>
              <a:rPr lang="en" altLang="zh-CN" sz="2400" dirty="0"/>
              <a:t>BTB miss</a:t>
            </a:r>
            <a:endParaRPr lang="en-US" altLang="zh-CN" sz="2400" dirty="0"/>
          </a:p>
          <a:p>
            <a:pPr marL="800100" lvl="1" indent="-342900">
              <a:lnSpc>
                <a:spcPct val="200000"/>
              </a:lnSpc>
              <a:buClr>
                <a:schemeClr val="accent2"/>
              </a:buClr>
              <a:buFont typeface="Wingdings" pitchFamily="2" charset="2"/>
              <a:buChar char="u"/>
            </a:pPr>
            <a:r>
              <a:rPr lang="zh-CN" altLang="en-US" sz="2000" dirty="0"/>
              <a:t>传统算法</a:t>
            </a:r>
          </a:p>
          <a:p>
            <a:pPr marL="1200150" lvl="2" indent="-285750">
              <a:lnSpc>
                <a:spcPct val="200000"/>
              </a:lnSpc>
              <a:buClr>
                <a:schemeClr val="accent3"/>
              </a:buClr>
              <a:buFont typeface="Wingdings" pitchFamily="2" charset="2"/>
              <a:buChar char="n"/>
            </a:pPr>
            <a:r>
              <a:rPr lang="en" altLang="zh-CN" dirty="0"/>
              <a:t>confluence </a:t>
            </a:r>
            <a:r>
              <a:rPr lang="zh-CN" altLang="en-US" dirty="0"/>
              <a:t>等</a:t>
            </a:r>
          </a:p>
          <a:p>
            <a:pPr marL="1200150" lvl="2" indent="-285750">
              <a:lnSpc>
                <a:spcPct val="200000"/>
              </a:lnSpc>
              <a:buClr>
                <a:schemeClr val="accent3"/>
              </a:buClr>
              <a:buFont typeface="Wingdings" pitchFamily="2" charset="2"/>
              <a:buChar char="n"/>
            </a:pPr>
            <a:r>
              <a:rPr lang="zh-CN" altLang="en-US" dirty="0"/>
              <a:t>只考虑固定长度</a:t>
            </a:r>
            <a:r>
              <a:rPr lang="en" altLang="zh-CN" dirty="0"/>
              <a:t>ISA</a:t>
            </a:r>
          </a:p>
          <a:p>
            <a:pPr marL="800100" lvl="1" indent="-342900">
              <a:lnSpc>
                <a:spcPct val="200000"/>
              </a:lnSpc>
              <a:buClr>
                <a:schemeClr val="accent2"/>
              </a:buClr>
              <a:buFont typeface="Wingdings" pitchFamily="2" charset="2"/>
              <a:buChar char="u"/>
            </a:pPr>
            <a:r>
              <a:rPr lang="zh-CN" altLang="en-US" sz="2000" dirty="0"/>
              <a:t>解决方案</a:t>
            </a:r>
          </a:p>
          <a:p>
            <a:pPr marL="1200150" lvl="2" indent="-285750">
              <a:lnSpc>
                <a:spcPct val="200000"/>
              </a:lnSpc>
              <a:buClr>
                <a:schemeClr val="accent3"/>
              </a:buClr>
              <a:buFont typeface="Wingdings" pitchFamily="2" charset="2"/>
              <a:buChar char="n"/>
            </a:pPr>
            <a:r>
              <a:rPr lang="zh-CN" altLang="en-US" dirty="0"/>
              <a:t>在</a:t>
            </a:r>
            <a:r>
              <a:rPr lang="en" altLang="zh-CN" dirty="0"/>
              <a:t>confluence</a:t>
            </a:r>
            <a:r>
              <a:rPr lang="zh-CN" altLang="en-US" dirty="0"/>
              <a:t>基础上进行改进</a:t>
            </a:r>
          </a:p>
          <a:p>
            <a:pPr marL="1200150" lvl="2" indent="-285750">
              <a:lnSpc>
                <a:spcPct val="200000"/>
              </a:lnSpc>
              <a:buClr>
                <a:schemeClr val="accent3"/>
              </a:buClr>
              <a:buFont typeface="Wingdings" pitchFamily="2" charset="2"/>
              <a:buChar char="n"/>
            </a:pPr>
            <a:r>
              <a:rPr lang="zh-CN" altLang="en-US" dirty="0"/>
              <a:t>每当访问到一个指令</a:t>
            </a:r>
            <a:r>
              <a:rPr lang="en" altLang="zh-CN" dirty="0"/>
              <a:t>block</a:t>
            </a:r>
            <a:r>
              <a:rPr lang="zh-CN" altLang="en" dirty="0"/>
              <a:t>，</a:t>
            </a:r>
            <a:r>
              <a:rPr lang="zh-CN" altLang="en-US" dirty="0"/>
              <a:t>解码指令并判断是否是分支跳转指令若是，则将被移入</a:t>
            </a:r>
            <a:r>
              <a:rPr lang="en" altLang="zh-CN" dirty="0"/>
              <a:t>BTB</a:t>
            </a:r>
            <a:r>
              <a:rPr lang="zh-CN" altLang="en-US" dirty="0"/>
              <a:t>预取</a:t>
            </a:r>
            <a:r>
              <a:rPr lang="en" altLang="zh-CN" dirty="0"/>
              <a:t>buffer</a:t>
            </a:r>
            <a:r>
              <a:rPr lang="zh-CN" altLang="en-US" dirty="0"/>
              <a:t>中来避免未来的</a:t>
            </a:r>
            <a:r>
              <a:rPr lang="en" altLang="zh-CN" dirty="0"/>
              <a:t>BTB miss</a:t>
            </a:r>
          </a:p>
        </p:txBody>
      </p:sp>
    </p:spTree>
    <p:extLst>
      <p:ext uri="{BB962C8B-B14F-4D97-AF65-F5344CB8AC3E}">
        <p14:creationId xmlns:p14="http://schemas.microsoft.com/office/powerpoint/2010/main" val="8263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2.4 BTB</a:t>
            </a:r>
            <a:r>
              <a:rPr lang="zh-CN" altLang="en-US" dirty="0">
                <a:sym typeface="Arial" panose="020B0604020202020204" pitchFamily="34" charset="0"/>
              </a:rPr>
              <a:t>：</a:t>
            </a:r>
            <a:r>
              <a:rPr lang="en" altLang="zh-CN" b="0" dirty="0"/>
              <a:t> </a:t>
            </a:r>
            <a:r>
              <a:rPr lang="en" altLang="zh-CN" dirty="0"/>
              <a:t>BTB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18</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1123697" y="1407157"/>
            <a:ext cx="9056851" cy="3615285"/>
          </a:xfrm>
          <a:prstGeom prst="rect">
            <a:avLst/>
          </a:prstGeom>
          <a:noFill/>
        </p:spPr>
        <p:txBody>
          <a:bodyPr wrap="square" rtlCol="0">
            <a:spAutoFit/>
          </a:bodyPr>
          <a:lstStyle/>
          <a:p>
            <a:pPr marL="342900" indent="-342900">
              <a:lnSpc>
                <a:spcPct val="300000"/>
              </a:lnSpc>
              <a:buClr>
                <a:schemeClr val="accent2"/>
              </a:buClr>
              <a:buFont typeface="Wingdings" pitchFamily="2" charset="2"/>
              <a:buChar char="Ø"/>
            </a:pPr>
            <a:r>
              <a:rPr lang="zh-CN" altLang="en-US" sz="2000" dirty="0"/>
              <a:t>不改变</a:t>
            </a:r>
            <a:r>
              <a:rPr lang="en" altLang="zh-CN" sz="2000" dirty="0"/>
              <a:t>BTB</a:t>
            </a:r>
            <a:r>
              <a:rPr lang="zh-CN" altLang="en-US" sz="2000" dirty="0"/>
              <a:t>结构，使用基于</a:t>
            </a:r>
            <a:r>
              <a:rPr lang="en" altLang="zh-CN" sz="2000" dirty="0"/>
              <a:t>PC</a:t>
            </a:r>
            <a:r>
              <a:rPr lang="zh-CN" altLang="en-US" sz="2000" dirty="0"/>
              <a:t>程序计数器的</a:t>
            </a:r>
            <a:r>
              <a:rPr lang="en" altLang="zh-CN" sz="2000" dirty="0"/>
              <a:t>BTB</a:t>
            </a:r>
          </a:p>
          <a:p>
            <a:pPr marL="342900" indent="-342900">
              <a:lnSpc>
                <a:spcPct val="300000"/>
              </a:lnSpc>
              <a:buClr>
                <a:schemeClr val="accent2"/>
              </a:buClr>
              <a:buFont typeface="Wingdings" pitchFamily="2" charset="2"/>
              <a:buChar char="Ø"/>
            </a:pPr>
            <a:r>
              <a:rPr lang="zh-CN" altLang="en-US" sz="2000" dirty="0"/>
              <a:t>使用更激进的预取机制填充</a:t>
            </a:r>
            <a:r>
              <a:rPr lang="en" altLang="zh-CN" sz="2000" dirty="0"/>
              <a:t>BTB</a:t>
            </a:r>
            <a:r>
              <a:rPr lang="zh-CN" altLang="en-US" sz="2000" dirty="0"/>
              <a:t> </a:t>
            </a:r>
            <a:r>
              <a:rPr lang="en-US" altLang="zh-CN" sz="2000" dirty="0"/>
              <a:t>prefetch</a:t>
            </a:r>
            <a:r>
              <a:rPr lang="zh-CN" altLang="en-US" sz="2000" dirty="0"/>
              <a:t> </a:t>
            </a:r>
            <a:r>
              <a:rPr lang="en" altLang="zh-CN" sz="2000" dirty="0"/>
              <a:t>buffer</a:t>
            </a:r>
          </a:p>
          <a:p>
            <a:pPr marL="342900" indent="-342900">
              <a:lnSpc>
                <a:spcPct val="300000"/>
              </a:lnSpc>
              <a:buClr>
                <a:schemeClr val="accent2"/>
              </a:buClr>
              <a:buFont typeface="Wingdings" pitchFamily="2" charset="2"/>
              <a:buChar char="Ø"/>
            </a:pPr>
            <a:r>
              <a:rPr lang="zh-CN" altLang="en-US" sz="2000" dirty="0"/>
              <a:t>每当一个</a:t>
            </a:r>
            <a:r>
              <a:rPr lang="en" altLang="zh-CN" sz="2000" dirty="0"/>
              <a:t>Cache block</a:t>
            </a:r>
            <a:r>
              <a:rPr lang="zh-CN" altLang="en-US" sz="2000" dirty="0"/>
              <a:t>在</a:t>
            </a:r>
            <a:r>
              <a:rPr lang="en" altLang="zh-CN" sz="2000" dirty="0"/>
              <a:t>RLU</a:t>
            </a:r>
            <a:r>
              <a:rPr lang="zh-CN" altLang="en-US" sz="2000" dirty="0"/>
              <a:t>中</a:t>
            </a:r>
            <a:r>
              <a:rPr lang="en" altLang="zh-CN" sz="2000" dirty="0"/>
              <a:t>miss</a:t>
            </a:r>
            <a:r>
              <a:rPr lang="zh-CN" altLang="en-US" sz="2000" dirty="0"/>
              <a:t>时，将其发送至预解码器</a:t>
            </a:r>
          </a:p>
          <a:p>
            <a:pPr marL="342900" indent="-342900">
              <a:lnSpc>
                <a:spcPct val="300000"/>
              </a:lnSpc>
              <a:buClr>
                <a:schemeClr val="accent2"/>
              </a:buClr>
              <a:buFont typeface="Wingdings" pitchFamily="2" charset="2"/>
              <a:buChar char="Ø"/>
            </a:pPr>
            <a:r>
              <a:rPr lang="en" altLang="zh-CN" sz="2000" dirty="0"/>
              <a:t>BTB</a:t>
            </a:r>
            <a:r>
              <a:rPr lang="zh-CN" altLang="en-US" sz="2000" dirty="0"/>
              <a:t>和</a:t>
            </a:r>
            <a:r>
              <a:rPr lang="en" altLang="zh-CN" sz="2000" dirty="0"/>
              <a:t>DIS</a:t>
            </a:r>
            <a:r>
              <a:rPr lang="zh-CN" altLang="en-US" sz="2000" dirty="0"/>
              <a:t>可以共享一个预解码器，使两者可以同时运行</a:t>
            </a:r>
          </a:p>
        </p:txBody>
      </p:sp>
    </p:spTree>
    <p:extLst>
      <p:ext uri="{BB962C8B-B14F-4D97-AF65-F5344CB8AC3E}">
        <p14:creationId xmlns:p14="http://schemas.microsoft.com/office/powerpoint/2010/main" val="3764438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2.5 </a:t>
            </a:r>
            <a:r>
              <a:rPr lang="en" altLang="zh-CN" dirty="0"/>
              <a:t>Handling Variable-Length ISA</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19</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矩形 2">
            <a:extLst>
              <a:ext uri="{FF2B5EF4-FFF2-40B4-BE49-F238E27FC236}">
                <a16:creationId xmlns:a16="http://schemas.microsoft.com/office/drawing/2014/main" id="{4E014CC1-E53E-F046-BCBB-89060CD8ADC8}"/>
              </a:ext>
            </a:extLst>
          </p:cNvPr>
          <p:cNvSpPr/>
          <p:nvPr/>
        </p:nvSpPr>
        <p:spPr>
          <a:xfrm>
            <a:off x="854528" y="1090487"/>
            <a:ext cx="10482943" cy="5074466"/>
          </a:xfrm>
          <a:prstGeom prst="rect">
            <a:avLst/>
          </a:prstGeom>
        </p:spPr>
        <p:txBody>
          <a:bodyPr wrap="square">
            <a:spAutoFit/>
          </a:bodyPr>
          <a:lstStyle/>
          <a:p>
            <a:pPr marL="342900" indent="-342900">
              <a:lnSpc>
                <a:spcPct val="200000"/>
              </a:lnSpc>
              <a:buClr>
                <a:schemeClr val="accent2"/>
              </a:buClr>
              <a:buFont typeface="Wingdings" pitchFamily="2" charset="2"/>
              <a:buChar char="Ø"/>
            </a:pPr>
            <a:r>
              <a:rPr lang="zh-CN" altLang="en-US" dirty="0"/>
              <a:t>支持可变长</a:t>
            </a:r>
            <a:r>
              <a:rPr lang="en" altLang="zh-CN" dirty="0"/>
              <a:t>ISA</a:t>
            </a:r>
          </a:p>
          <a:p>
            <a:pPr marL="800100" lvl="1" indent="-342900">
              <a:lnSpc>
                <a:spcPct val="200000"/>
              </a:lnSpc>
              <a:buClr>
                <a:schemeClr val="accent2"/>
              </a:buClr>
              <a:buFont typeface="Wingdings" pitchFamily="2" charset="2"/>
              <a:buChar char="u"/>
            </a:pPr>
            <a:r>
              <a:rPr lang="en" altLang="zh-CN" sz="1600" dirty="0"/>
              <a:t>SN4L</a:t>
            </a:r>
            <a:r>
              <a:rPr lang="zh-CN" altLang="en-US" sz="1600" dirty="0"/>
              <a:t>：不需要任何修改</a:t>
            </a:r>
          </a:p>
          <a:p>
            <a:pPr marL="800100" lvl="1" indent="-342900">
              <a:lnSpc>
                <a:spcPct val="200000"/>
              </a:lnSpc>
              <a:buClr>
                <a:schemeClr val="accent2"/>
              </a:buClr>
              <a:buFont typeface="Wingdings" pitchFamily="2" charset="2"/>
              <a:buChar char="u"/>
            </a:pPr>
            <a:r>
              <a:rPr lang="en" altLang="zh-CN" sz="1600" dirty="0"/>
              <a:t>Dis</a:t>
            </a:r>
          </a:p>
          <a:p>
            <a:pPr marL="1200150" lvl="2" indent="-285750">
              <a:lnSpc>
                <a:spcPct val="200000"/>
              </a:lnSpc>
              <a:buClr>
                <a:schemeClr val="accent3"/>
              </a:buClr>
              <a:buFont typeface="Wingdings" pitchFamily="2" charset="2"/>
              <a:buChar char="n"/>
            </a:pPr>
            <a:r>
              <a:rPr lang="zh-CN" altLang="en-US" sz="1400" dirty="0"/>
              <a:t>每个</a:t>
            </a:r>
            <a:r>
              <a:rPr lang="en" altLang="zh-CN" sz="1400" dirty="0" err="1"/>
              <a:t>DisTable</a:t>
            </a:r>
            <a:r>
              <a:rPr lang="zh-CN" altLang="en-US" sz="1400" dirty="0"/>
              <a:t>项中需要存储字节偏移量来代替指令偏移量，使预解码器可以获知间断分支跳转指令的起始地址</a:t>
            </a:r>
          </a:p>
          <a:p>
            <a:pPr marL="1200150" lvl="2" indent="-285750">
              <a:lnSpc>
                <a:spcPct val="200000"/>
              </a:lnSpc>
              <a:buClr>
                <a:schemeClr val="accent3"/>
              </a:buClr>
              <a:buFont typeface="Wingdings" pitchFamily="2" charset="2"/>
              <a:buChar char="n"/>
            </a:pPr>
            <a:r>
              <a:rPr lang="zh-CN" altLang="en-US" sz="1400" dirty="0"/>
              <a:t>对于</a:t>
            </a:r>
            <a:r>
              <a:rPr lang="en-US" altLang="zh-CN" sz="1400" dirty="0"/>
              <a:t>64</a:t>
            </a:r>
            <a:r>
              <a:rPr lang="en" altLang="zh-CN" sz="1400" dirty="0"/>
              <a:t>B Cache </a:t>
            </a:r>
            <a:r>
              <a:rPr lang="en" altLang="zh-CN" sz="1400" dirty="0" err="1"/>
              <a:t>DisTable</a:t>
            </a:r>
            <a:r>
              <a:rPr lang="zh-CN" altLang="en-US" sz="1400" dirty="0"/>
              <a:t>项存储需求从</a:t>
            </a:r>
            <a:r>
              <a:rPr lang="en-US" altLang="zh-CN" sz="1400" dirty="0"/>
              <a:t>8</a:t>
            </a:r>
            <a:r>
              <a:rPr lang="zh-CN" altLang="en-US" sz="1400" dirty="0"/>
              <a:t>位增加到</a:t>
            </a:r>
            <a:r>
              <a:rPr lang="en-US" altLang="zh-CN" sz="1400" dirty="0"/>
              <a:t>10</a:t>
            </a:r>
            <a:r>
              <a:rPr lang="zh-CN" altLang="en-US" sz="1400" dirty="0"/>
              <a:t>位，存储成本增加</a:t>
            </a:r>
            <a:r>
              <a:rPr lang="en-US" altLang="zh-CN" sz="1400" dirty="0"/>
              <a:t>20%</a:t>
            </a:r>
          </a:p>
          <a:p>
            <a:pPr marL="800100" lvl="1" indent="-342900">
              <a:lnSpc>
                <a:spcPct val="200000"/>
              </a:lnSpc>
              <a:buClr>
                <a:schemeClr val="accent2"/>
              </a:buClr>
              <a:buFont typeface="Wingdings" pitchFamily="2" charset="2"/>
              <a:buChar char="u"/>
            </a:pPr>
            <a:r>
              <a:rPr lang="en" altLang="zh-CN" sz="1600" dirty="0"/>
              <a:t>BTB</a:t>
            </a:r>
            <a:r>
              <a:rPr lang="zh-CN" altLang="en-US" sz="1600" dirty="0"/>
              <a:t>：</a:t>
            </a:r>
            <a:r>
              <a:rPr lang="en" altLang="zh-CN" sz="1600" dirty="0"/>
              <a:t>DV-LLC</a:t>
            </a:r>
          </a:p>
          <a:p>
            <a:pPr marL="1200150" lvl="2" indent="-285750">
              <a:lnSpc>
                <a:spcPct val="200000"/>
              </a:lnSpc>
              <a:buClr>
                <a:schemeClr val="accent3"/>
              </a:buClr>
              <a:buFont typeface="Wingdings" pitchFamily="2" charset="2"/>
              <a:buChar char="n"/>
            </a:pPr>
            <a:r>
              <a:rPr lang="zh-CN" altLang="en-US" sz="1400" dirty="0"/>
              <a:t>使用动态虚拟化</a:t>
            </a:r>
            <a:r>
              <a:rPr lang="en" altLang="zh-CN" sz="1400" dirty="0"/>
              <a:t>LLC</a:t>
            </a:r>
            <a:r>
              <a:rPr lang="zh-CN" altLang="en" sz="1400" dirty="0"/>
              <a:t>（</a:t>
            </a:r>
            <a:r>
              <a:rPr lang="en" altLang="zh-CN" sz="1400" dirty="0"/>
              <a:t>dynamically-virtualized LLC</a:t>
            </a:r>
            <a:r>
              <a:rPr lang="zh-CN" altLang="en" sz="1400" dirty="0"/>
              <a:t>）</a:t>
            </a:r>
            <a:r>
              <a:rPr lang="zh-CN" altLang="en-US" sz="1400" dirty="0"/>
              <a:t>在</a:t>
            </a:r>
            <a:r>
              <a:rPr lang="en" altLang="zh-CN" sz="1400" dirty="0"/>
              <a:t>LLC</a:t>
            </a:r>
            <a:r>
              <a:rPr lang="zh-CN" altLang="en-US" sz="1400" dirty="0"/>
              <a:t>中虚拟化</a:t>
            </a:r>
            <a:r>
              <a:rPr lang="en" altLang="zh-CN" sz="1400" dirty="0"/>
              <a:t>BF</a:t>
            </a:r>
            <a:r>
              <a:rPr lang="zh-CN" altLang="en" sz="1400" dirty="0"/>
              <a:t>（</a:t>
            </a:r>
            <a:r>
              <a:rPr lang="en" altLang="zh-CN" sz="1400" dirty="0"/>
              <a:t>Branch-Footprint</a:t>
            </a:r>
            <a:r>
              <a:rPr lang="zh-CN" altLang="en" sz="1400" dirty="0"/>
              <a:t>）</a:t>
            </a:r>
          </a:p>
          <a:p>
            <a:pPr marL="1200150" lvl="2" indent="-285750">
              <a:lnSpc>
                <a:spcPct val="200000"/>
              </a:lnSpc>
              <a:buClr>
                <a:schemeClr val="accent3"/>
              </a:buClr>
              <a:buFont typeface="Wingdings" pitchFamily="2" charset="2"/>
              <a:buChar char="n"/>
            </a:pPr>
            <a:r>
              <a:rPr lang="zh-CN" altLang="en-US" sz="1400" dirty="0"/>
              <a:t>模式</a:t>
            </a:r>
            <a:r>
              <a:rPr lang="en-US" altLang="zh-CN" sz="1400" dirty="0"/>
              <a:t>1</a:t>
            </a:r>
            <a:r>
              <a:rPr lang="zh-CN" altLang="en-US" sz="1400" dirty="0"/>
              <a:t>：传统</a:t>
            </a:r>
            <a:r>
              <a:rPr lang="en" altLang="zh-CN" sz="1400" dirty="0"/>
              <a:t>LLC</a:t>
            </a:r>
            <a:r>
              <a:rPr lang="zh-CN" altLang="en" sz="1400" dirty="0"/>
              <a:t>，</a:t>
            </a:r>
            <a:r>
              <a:rPr lang="zh-CN" altLang="en-US" sz="1400" dirty="0"/>
              <a:t>即</a:t>
            </a:r>
            <a:r>
              <a:rPr lang="en" altLang="zh-CN" sz="1400" dirty="0"/>
              <a:t>block-holder</a:t>
            </a:r>
            <a:r>
              <a:rPr lang="zh-CN" altLang="en-US" sz="1400" dirty="0"/>
              <a:t>式</a:t>
            </a:r>
            <a:r>
              <a:rPr lang="en" altLang="zh-CN" sz="1400" dirty="0"/>
              <a:t>LRU</a:t>
            </a:r>
            <a:r>
              <a:rPr lang="zh-CN" altLang="en" sz="1400" dirty="0"/>
              <a:t>。</a:t>
            </a:r>
            <a:r>
              <a:rPr lang="zh-CN" altLang="en-US" sz="1400" dirty="0"/>
              <a:t>当一个</a:t>
            </a:r>
            <a:r>
              <a:rPr lang="en" altLang="zh-CN" sz="1400" dirty="0"/>
              <a:t>set</a:t>
            </a:r>
            <a:r>
              <a:rPr lang="zh-CN" altLang="en-US" sz="1400" dirty="0"/>
              <a:t>不包含指令块时，所有</a:t>
            </a:r>
            <a:r>
              <a:rPr lang="en" altLang="zh-CN" sz="1400" dirty="0"/>
              <a:t>way</a:t>
            </a:r>
            <a:r>
              <a:rPr lang="zh-CN" altLang="en-US" sz="1400" dirty="0"/>
              <a:t>都是</a:t>
            </a:r>
            <a:r>
              <a:rPr lang="en" altLang="zh-CN" sz="1400" dirty="0"/>
              <a:t>block-holders</a:t>
            </a:r>
            <a:endParaRPr lang="zh-CN" altLang="en" sz="1400" dirty="0"/>
          </a:p>
          <a:p>
            <a:pPr marL="1200150" lvl="2" indent="-285750">
              <a:lnSpc>
                <a:spcPct val="200000"/>
              </a:lnSpc>
              <a:buClr>
                <a:schemeClr val="accent3"/>
              </a:buClr>
              <a:buFont typeface="Wingdings" pitchFamily="2" charset="2"/>
              <a:buChar char="n"/>
            </a:pPr>
            <a:r>
              <a:rPr lang="zh-CN" altLang="en-US" sz="1400" dirty="0"/>
              <a:t>模式</a:t>
            </a:r>
            <a:r>
              <a:rPr lang="en-US" altLang="zh-CN" sz="1400" dirty="0"/>
              <a:t>2</a:t>
            </a:r>
            <a:r>
              <a:rPr lang="zh-CN" altLang="en-US" sz="1400" dirty="0"/>
              <a:t>：</a:t>
            </a:r>
            <a:r>
              <a:rPr lang="en" altLang="zh-CN" sz="1400" dirty="0"/>
              <a:t>BF-holder</a:t>
            </a:r>
            <a:r>
              <a:rPr lang="zh-CN" altLang="en-US" sz="1400" dirty="0"/>
              <a:t>式</a:t>
            </a:r>
            <a:r>
              <a:rPr lang="en" altLang="zh-CN" sz="1400" dirty="0"/>
              <a:t>LRU way</a:t>
            </a:r>
            <a:r>
              <a:rPr lang="zh-CN" altLang="en" sz="1400" dirty="0"/>
              <a:t>。</a:t>
            </a:r>
            <a:r>
              <a:rPr lang="zh-CN" altLang="en-US" sz="1400" dirty="0"/>
              <a:t>当一个指令块被插入到一个没有任何指令块的</a:t>
            </a:r>
            <a:r>
              <a:rPr lang="en" altLang="zh-CN" sz="1400" dirty="0"/>
              <a:t>set</a:t>
            </a:r>
            <a:r>
              <a:rPr lang="zh-CN" altLang="en-US" sz="1400" dirty="0"/>
              <a:t>时，移除一个</a:t>
            </a:r>
            <a:r>
              <a:rPr lang="en" altLang="zh-CN" sz="1400" dirty="0"/>
              <a:t>LRU</a:t>
            </a:r>
            <a:r>
              <a:rPr lang="zh-CN" altLang="en-US" sz="1400" dirty="0"/>
              <a:t>块</a:t>
            </a:r>
          </a:p>
          <a:p>
            <a:pPr marL="1200150" lvl="2" indent="-285750">
              <a:lnSpc>
                <a:spcPct val="200000"/>
              </a:lnSpc>
              <a:buClr>
                <a:schemeClr val="accent3"/>
              </a:buClr>
              <a:buFont typeface="Wingdings" pitchFamily="2" charset="2"/>
              <a:buChar char="n"/>
            </a:pPr>
            <a:r>
              <a:rPr lang="zh-CN" altLang="en-US" sz="1400" dirty="0"/>
              <a:t>当</a:t>
            </a:r>
            <a:r>
              <a:rPr lang="en" altLang="zh-CN" sz="1400" dirty="0"/>
              <a:t>cache set</a:t>
            </a:r>
            <a:r>
              <a:rPr lang="zh-CN" altLang="en-US" sz="1400" dirty="0"/>
              <a:t>中所有指令块都被移除后，</a:t>
            </a:r>
            <a:r>
              <a:rPr lang="en" altLang="zh-CN" sz="1400" dirty="0"/>
              <a:t>LRU way</a:t>
            </a:r>
            <a:r>
              <a:rPr lang="zh-CN" altLang="en-US" sz="1400" dirty="0"/>
              <a:t>将回到</a:t>
            </a:r>
            <a:r>
              <a:rPr lang="en" altLang="zh-CN" sz="1400" dirty="0"/>
              <a:t>block-holder mode</a:t>
            </a:r>
          </a:p>
          <a:p>
            <a:pPr marL="1200150" lvl="2" indent="-285750">
              <a:lnSpc>
                <a:spcPct val="200000"/>
              </a:lnSpc>
              <a:buClr>
                <a:schemeClr val="accent3"/>
              </a:buClr>
              <a:buFont typeface="Wingdings" pitchFamily="2" charset="2"/>
              <a:buChar char="n"/>
            </a:pPr>
            <a:r>
              <a:rPr lang="zh-CN" altLang="en-US" sz="1400" dirty="0"/>
              <a:t>为了区分上述两种模式，每个</a:t>
            </a:r>
            <a:r>
              <a:rPr lang="en" altLang="zh-CN" sz="1400" dirty="0"/>
              <a:t>cache </a:t>
            </a:r>
            <a:r>
              <a:rPr lang="zh-CN" altLang="en-US" sz="1400" dirty="0"/>
              <a:t>块增加</a:t>
            </a:r>
            <a:r>
              <a:rPr lang="en-US" altLang="zh-CN" sz="1400" dirty="0"/>
              <a:t>1</a:t>
            </a:r>
            <a:r>
              <a:rPr lang="zh-CN" altLang="en-US" sz="1400" dirty="0"/>
              <a:t>个</a:t>
            </a:r>
            <a:r>
              <a:rPr lang="en" altLang="zh-CN" sz="1400" dirty="0"/>
              <a:t>bit</a:t>
            </a:r>
            <a:r>
              <a:rPr lang="zh-CN" altLang="en-US" sz="1400" dirty="0"/>
              <a:t>来进行判断</a:t>
            </a:r>
          </a:p>
        </p:txBody>
      </p:sp>
    </p:spTree>
    <p:extLst>
      <p:ext uri="{BB962C8B-B14F-4D97-AF65-F5344CB8AC3E}">
        <p14:creationId xmlns:p14="http://schemas.microsoft.com/office/powerpoint/2010/main" val="2590823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7289"/>
            <a:ext cx="12192000" cy="3364506"/>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31" name="组合 30">
            <a:extLst>
              <a:ext uri="{FF2B5EF4-FFF2-40B4-BE49-F238E27FC236}">
                <a16:creationId xmlns:a16="http://schemas.microsoft.com/office/drawing/2014/main" id="{B3CFFEC3-AE37-484C-9E7F-D98BA3051AAB}"/>
              </a:ext>
            </a:extLst>
          </p:cNvPr>
          <p:cNvGrpSpPr/>
          <p:nvPr/>
        </p:nvGrpSpPr>
        <p:grpSpPr>
          <a:xfrm>
            <a:off x="2049047" y="4379237"/>
            <a:ext cx="8923753" cy="1536702"/>
            <a:chOff x="1165639" y="4145557"/>
            <a:chExt cx="8923753" cy="1536702"/>
          </a:xfrm>
        </p:grpSpPr>
        <p:sp>
          <p:nvSpPr>
            <p:cNvPr id="12" name="iṩ1îḍe">
              <a:extLst>
                <a:ext uri="{FF2B5EF4-FFF2-40B4-BE49-F238E27FC236}">
                  <a16:creationId xmlns:a16="http://schemas.microsoft.com/office/drawing/2014/main" id="{08407A17-7E97-4DE2-ABAE-0FE1110EC519}"/>
                </a:ext>
              </a:extLst>
            </p:cNvPr>
            <p:cNvSpPr txBox="1"/>
            <p:nvPr/>
          </p:nvSpPr>
          <p:spPr>
            <a:xfrm>
              <a:off x="116563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01.</a:t>
              </a:r>
            </a:p>
          </p:txBody>
        </p:sp>
        <p:sp>
          <p:nvSpPr>
            <p:cNvPr id="14" name="îŝ1íḍe">
              <a:extLst>
                <a:ext uri="{FF2B5EF4-FFF2-40B4-BE49-F238E27FC236}">
                  <a16:creationId xmlns:a16="http://schemas.microsoft.com/office/drawing/2014/main" id="{4FE32B61-B0AB-4F41-9553-9FC49050AE99}"/>
                </a:ext>
              </a:extLst>
            </p:cNvPr>
            <p:cNvSpPr txBox="1"/>
            <p:nvPr/>
          </p:nvSpPr>
          <p:spPr>
            <a:xfrm>
              <a:off x="2323588" y="4254783"/>
              <a:ext cx="2523514" cy="439417"/>
            </a:xfrm>
            <a:prstGeom prst="rect">
              <a:avLst/>
            </a:prstGeom>
            <a:noFill/>
            <a:ln>
              <a:noFill/>
            </a:ln>
          </p:spPr>
          <p:txBody>
            <a:bodyPr wrap="square" lIns="91440" tIns="45720" rIns="91440" bIns="45720" anchor="b" anchorCtr="0">
              <a:normAutofit/>
            </a:bodyPr>
            <a:lstStyle/>
            <a:p>
              <a:pPr>
                <a:lnSpc>
                  <a:spcPct val="120000"/>
                </a:lnSpc>
              </a:pPr>
              <a:r>
                <a:rPr lang="zh-CN" altLang="en-US" sz="2000" dirty="0"/>
                <a:t>相关研究</a:t>
              </a:r>
              <a:endParaRPr lang="en-US" altLang="zh-CN" sz="2000" b="1"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7" name="ïṩľîḋe">
              <a:extLst>
                <a:ext uri="{FF2B5EF4-FFF2-40B4-BE49-F238E27FC236}">
                  <a16:creationId xmlns:a16="http://schemas.microsoft.com/office/drawing/2014/main" id="{C7808E4B-4611-442D-ACC5-5A220087D62E}"/>
                </a:ext>
              </a:extLst>
            </p:cNvPr>
            <p:cNvSpPr txBox="1"/>
            <p:nvPr/>
          </p:nvSpPr>
          <p:spPr>
            <a:xfrm>
              <a:off x="1165639" y="503592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3</a:t>
              </a: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a:t>
              </a:r>
            </a:p>
          </p:txBody>
        </p:sp>
        <p:sp>
          <p:nvSpPr>
            <p:cNvPr id="19" name="îŝ1íḍe">
              <a:extLst>
                <a:ext uri="{FF2B5EF4-FFF2-40B4-BE49-F238E27FC236}">
                  <a16:creationId xmlns:a16="http://schemas.microsoft.com/office/drawing/2014/main" id="{A696EABA-B330-4784-A008-EBA3EF917358}"/>
                </a:ext>
              </a:extLst>
            </p:cNvPr>
            <p:cNvSpPr txBox="1"/>
            <p:nvPr/>
          </p:nvSpPr>
          <p:spPr>
            <a:xfrm>
              <a:off x="2323588" y="5139384"/>
              <a:ext cx="2523514" cy="439417"/>
            </a:xfrm>
            <a:prstGeom prst="rect">
              <a:avLst/>
            </a:prstGeom>
            <a:noFill/>
            <a:ln>
              <a:noFill/>
            </a:ln>
          </p:spPr>
          <p:txBody>
            <a:bodyPr wrap="square" lIns="91440" tIns="45720" rIns="91440" bIns="45720" anchor="b" anchorCtr="0">
              <a:normAutofit/>
            </a:bodyPr>
            <a:lstStyle/>
            <a:p>
              <a:r>
                <a:rPr lang="zh-CN" altLang="en-US" sz="2000" dirty="0"/>
                <a:t>实验结果</a:t>
              </a:r>
            </a:p>
          </p:txBody>
        </p:sp>
        <p:sp>
          <p:nvSpPr>
            <p:cNvPr id="22" name="ï$ľïde">
              <a:extLst>
                <a:ext uri="{FF2B5EF4-FFF2-40B4-BE49-F238E27FC236}">
                  <a16:creationId xmlns:a16="http://schemas.microsoft.com/office/drawing/2014/main" id="{D1155778-B633-48D5-BE14-4FA35F8F90E7}"/>
                </a:ext>
              </a:extLst>
            </p:cNvPr>
            <p:cNvSpPr txBox="1"/>
            <p:nvPr/>
          </p:nvSpPr>
          <p:spPr>
            <a:xfrm>
              <a:off x="604616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2</a:t>
              </a: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a:t>
              </a:r>
            </a:p>
          </p:txBody>
        </p:sp>
        <p:sp>
          <p:nvSpPr>
            <p:cNvPr id="24" name="îŝ1íḍe">
              <a:extLst>
                <a:ext uri="{FF2B5EF4-FFF2-40B4-BE49-F238E27FC236}">
                  <a16:creationId xmlns:a16="http://schemas.microsoft.com/office/drawing/2014/main" id="{A64844A9-5A20-42FF-8AFF-763D8DAB73F2}"/>
                </a:ext>
              </a:extLst>
            </p:cNvPr>
            <p:cNvSpPr txBox="1"/>
            <p:nvPr/>
          </p:nvSpPr>
          <p:spPr>
            <a:xfrm>
              <a:off x="7204118" y="4254783"/>
              <a:ext cx="2885274" cy="439417"/>
            </a:xfrm>
            <a:prstGeom prst="rect">
              <a:avLst/>
            </a:prstGeom>
            <a:noFill/>
            <a:ln>
              <a:noFill/>
            </a:ln>
          </p:spPr>
          <p:txBody>
            <a:bodyPr wrap="square" lIns="91440" tIns="45720" rIns="91440" bIns="45720" anchor="b" anchorCtr="0">
              <a:normAutofit/>
            </a:bodyPr>
            <a:lstStyle/>
            <a:p>
              <a:r>
                <a:rPr lang="zh-CN" altLang="en-US" sz="2000" dirty="0"/>
                <a:t>核心方法</a:t>
              </a:r>
            </a:p>
          </p:txBody>
        </p:sp>
        <p:sp>
          <p:nvSpPr>
            <p:cNvPr id="76" name="ï$ľïde">
              <a:extLst>
                <a:ext uri="{FF2B5EF4-FFF2-40B4-BE49-F238E27FC236}">
                  <a16:creationId xmlns:a16="http://schemas.microsoft.com/office/drawing/2014/main" id="{00E092CC-D103-A04F-A919-8453D887FCB7}"/>
                </a:ext>
              </a:extLst>
            </p:cNvPr>
            <p:cNvSpPr txBox="1"/>
            <p:nvPr/>
          </p:nvSpPr>
          <p:spPr>
            <a:xfrm>
              <a:off x="6030864" y="503015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4</a:t>
              </a:r>
              <a:r>
                <a:rPr lang="en-US" sz="36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a:t>
              </a:r>
            </a:p>
          </p:txBody>
        </p:sp>
        <p:sp>
          <p:nvSpPr>
            <p:cNvPr id="77" name="îŝ1íḍe">
              <a:extLst>
                <a:ext uri="{FF2B5EF4-FFF2-40B4-BE49-F238E27FC236}">
                  <a16:creationId xmlns:a16="http://schemas.microsoft.com/office/drawing/2014/main" id="{860FF02F-3044-7F4E-9D08-4C70C54C1949}"/>
                </a:ext>
              </a:extLst>
            </p:cNvPr>
            <p:cNvSpPr txBox="1"/>
            <p:nvPr/>
          </p:nvSpPr>
          <p:spPr>
            <a:xfrm>
              <a:off x="7188813" y="5139384"/>
              <a:ext cx="2885274" cy="439417"/>
            </a:xfrm>
            <a:prstGeom prst="rect">
              <a:avLst/>
            </a:prstGeom>
            <a:noFill/>
            <a:ln>
              <a:noFill/>
            </a:ln>
          </p:spPr>
          <p:txBody>
            <a:bodyPr wrap="square" lIns="91440" tIns="45720" rIns="91440" bIns="45720" anchor="b" anchorCtr="0">
              <a:normAutofit/>
            </a:bodyPr>
            <a:lstStyle/>
            <a:p>
              <a:r>
                <a:rPr lang="zh-CN" altLang="en-US" sz="2000" dirty="0"/>
                <a:t>结        论</a:t>
              </a:r>
            </a:p>
          </p:txBody>
        </p:sp>
      </p:grpSp>
      <p:grpSp>
        <p:nvGrpSpPr>
          <p:cNvPr id="13" name="组合 12">
            <a:extLst>
              <a:ext uri="{FF2B5EF4-FFF2-40B4-BE49-F238E27FC236}">
                <a16:creationId xmlns:a16="http://schemas.microsoft.com/office/drawing/2014/main" id="{B157A60B-CF96-40BB-B79D-320D74C9D35F}"/>
              </a:ext>
            </a:extLst>
          </p:cNvPr>
          <p:cNvGrpSpPr/>
          <p:nvPr/>
        </p:nvGrpSpPr>
        <p:grpSpPr>
          <a:xfrm>
            <a:off x="539327" y="329882"/>
            <a:ext cx="1512002" cy="444892"/>
            <a:chOff x="9556201" y="498129"/>
            <a:chExt cx="1993881" cy="586680"/>
          </a:xfrm>
        </p:grpSpPr>
        <p:grpSp>
          <p:nvGrpSpPr>
            <p:cNvPr id="15" name="组合 14">
              <a:extLst>
                <a:ext uri="{FF2B5EF4-FFF2-40B4-BE49-F238E27FC236}">
                  <a16:creationId xmlns:a16="http://schemas.microsoft.com/office/drawing/2014/main" id="{4804E590-68F0-435E-A13E-3AC24ED48AB2}"/>
                </a:ext>
              </a:extLst>
            </p:cNvPr>
            <p:cNvGrpSpPr/>
            <p:nvPr userDrawn="1"/>
          </p:nvGrpSpPr>
          <p:grpSpPr>
            <a:xfrm>
              <a:off x="10239376" y="968937"/>
              <a:ext cx="1307697" cy="96254"/>
              <a:chOff x="4616246" y="3878362"/>
              <a:chExt cx="5571416" cy="410087"/>
            </a:xfrm>
            <a:solidFill>
              <a:schemeClr val="tx1">
                <a:alpha val="80000"/>
              </a:schemeClr>
            </a:solidFill>
          </p:grpSpPr>
          <p:sp>
            <p:nvSpPr>
              <p:cNvPr id="60" name="Freeform 17">
                <a:extLst>
                  <a:ext uri="{FF2B5EF4-FFF2-40B4-BE49-F238E27FC236}">
                    <a16:creationId xmlns:a16="http://schemas.microsoft.com/office/drawing/2014/main" id="{B0BEA960-6F53-4DB9-9198-29F856C97BA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18">
                <a:extLst>
                  <a:ext uri="{FF2B5EF4-FFF2-40B4-BE49-F238E27FC236}">
                    <a16:creationId xmlns:a16="http://schemas.microsoft.com/office/drawing/2014/main" id="{037ECAA0-23A2-45F3-8A97-5E9E93D477A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19">
                <a:extLst>
                  <a:ext uri="{FF2B5EF4-FFF2-40B4-BE49-F238E27FC236}">
                    <a16:creationId xmlns:a16="http://schemas.microsoft.com/office/drawing/2014/main" id="{8BFF82DE-083F-4DB4-ADEE-2FC63102A8B6}"/>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20">
                <a:extLst>
                  <a:ext uri="{FF2B5EF4-FFF2-40B4-BE49-F238E27FC236}">
                    <a16:creationId xmlns:a16="http://schemas.microsoft.com/office/drawing/2014/main" id="{D71CE6A2-F235-4D8B-BB17-518C21C37C6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21">
                <a:extLst>
                  <a:ext uri="{FF2B5EF4-FFF2-40B4-BE49-F238E27FC236}">
                    <a16:creationId xmlns:a16="http://schemas.microsoft.com/office/drawing/2014/main" id="{9D9B5BC2-5D7D-4A97-A498-BC6354B58FD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22">
                <a:extLst>
                  <a:ext uri="{FF2B5EF4-FFF2-40B4-BE49-F238E27FC236}">
                    <a16:creationId xmlns:a16="http://schemas.microsoft.com/office/drawing/2014/main" id="{6C393377-2354-4E02-86C9-9D8509E9AF1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23">
                <a:extLst>
                  <a:ext uri="{FF2B5EF4-FFF2-40B4-BE49-F238E27FC236}">
                    <a16:creationId xmlns:a16="http://schemas.microsoft.com/office/drawing/2014/main" id="{2C83DCF6-6F80-4205-B43D-48C7E4A36963}"/>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25">
                <a:extLst>
                  <a:ext uri="{FF2B5EF4-FFF2-40B4-BE49-F238E27FC236}">
                    <a16:creationId xmlns:a16="http://schemas.microsoft.com/office/drawing/2014/main" id="{6CFA2B99-E97D-4DED-89B6-7F549EF89DF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27">
                <a:extLst>
                  <a:ext uri="{FF2B5EF4-FFF2-40B4-BE49-F238E27FC236}">
                    <a16:creationId xmlns:a16="http://schemas.microsoft.com/office/drawing/2014/main" id="{D7287389-D612-4C95-91E9-06F1F1704C2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29">
                <a:extLst>
                  <a:ext uri="{FF2B5EF4-FFF2-40B4-BE49-F238E27FC236}">
                    <a16:creationId xmlns:a16="http://schemas.microsoft.com/office/drawing/2014/main" id="{C1696F20-5C9D-4500-A315-83B0A18B4F8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30">
                <a:extLst>
                  <a:ext uri="{FF2B5EF4-FFF2-40B4-BE49-F238E27FC236}">
                    <a16:creationId xmlns:a16="http://schemas.microsoft.com/office/drawing/2014/main" id="{9928D803-C036-4C6E-B88A-35742543744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31">
                <a:extLst>
                  <a:ext uri="{FF2B5EF4-FFF2-40B4-BE49-F238E27FC236}">
                    <a16:creationId xmlns:a16="http://schemas.microsoft.com/office/drawing/2014/main" id="{873F4A1F-D7E1-4944-873A-7A7796E6CAD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32">
                <a:extLst>
                  <a:ext uri="{FF2B5EF4-FFF2-40B4-BE49-F238E27FC236}">
                    <a16:creationId xmlns:a16="http://schemas.microsoft.com/office/drawing/2014/main" id="{8CC3217E-8958-493E-BBAF-4CF56541DA1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33">
                <a:extLst>
                  <a:ext uri="{FF2B5EF4-FFF2-40B4-BE49-F238E27FC236}">
                    <a16:creationId xmlns:a16="http://schemas.microsoft.com/office/drawing/2014/main" id="{86162CE4-4B2D-4EB3-9621-E57CFFF6021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34">
                <a:extLst>
                  <a:ext uri="{FF2B5EF4-FFF2-40B4-BE49-F238E27FC236}">
                    <a16:creationId xmlns:a16="http://schemas.microsoft.com/office/drawing/2014/main" id="{7D0D82D2-4A6A-4E0F-A0BC-835FC1D8833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5" name="Freeform 35">
                <a:extLst>
                  <a:ext uri="{FF2B5EF4-FFF2-40B4-BE49-F238E27FC236}">
                    <a16:creationId xmlns:a16="http://schemas.microsoft.com/office/drawing/2014/main" id="{7D8C3412-8BE5-42F3-A509-CBCDFC9E367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16" name="组合 15">
              <a:extLst>
                <a:ext uri="{FF2B5EF4-FFF2-40B4-BE49-F238E27FC236}">
                  <a16:creationId xmlns:a16="http://schemas.microsoft.com/office/drawing/2014/main" id="{04DD3E23-F50C-4560-A91E-8786CFC8F4BB}"/>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48" name="Freeform 9">
                <a:extLst>
                  <a:ext uri="{FF2B5EF4-FFF2-40B4-BE49-F238E27FC236}">
                    <a16:creationId xmlns:a16="http://schemas.microsoft.com/office/drawing/2014/main" id="{B00D7548-C557-43A8-ADDA-E8F34A0BD528}"/>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9" name="Freeform 10">
                <a:extLst>
                  <a:ext uri="{FF2B5EF4-FFF2-40B4-BE49-F238E27FC236}">
                    <a16:creationId xmlns:a16="http://schemas.microsoft.com/office/drawing/2014/main" id="{2830BE6F-7B21-4C09-93C9-87C6AB7ACB1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0" name="Freeform 11">
                <a:extLst>
                  <a:ext uri="{FF2B5EF4-FFF2-40B4-BE49-F238E27FC236}">
                    <a16:creationId xmlns:a16="http://schemas.microsoft.com/office/drawing/2014/main" id="{EB0110DA-957D-4E1A-BD29-A4747059EB4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1" name="Freeform 12">
                <a:extLst>
                  <a:ext uri="{FF2B5EF4-FFF2-40B4-BE49-F238E27FC236}">
                    <a16:creationId xmlns:a16="http://schemas.microsoft.com/office/drawing/2014/main" id="{E3686614-5539-4DAF-A00B-D0E83700B743}"/>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2" name="Freeform 13">
                <a:extLst>
                  <a:ext uri="{FF2B5EF4-FFF2-40B4-BE49-F238E27FC236}">
                    <a16:creationId xmlns:a16="http://schemas.microsoft.com/office/drawing/2014/main" id="{59D20B3F-1BDC-43BF-B827-44F340E70A8E}"/>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14">
                <a:extLst>
                  <a:ext uri="{FF2B5EF4-FFF2-40B4-BE49-F238E27FC236}">
                    <a16:creationId xmlns:a16="http://schemas.microsoft.com/office/drawing/2014/main" id="{C6061C28-4785-4C19-89B2-351D57E97100}"/>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15">
                <a:extLst>
                  <a:ext uri="{FF2B5EF4-FFF2-40B4-BE49-F238E27FC236}">
                    <a16:creationId xmlns:a16="http://schemas.microsoft.com/office/drawing/2014/main" id="{EC8A7A34-A031-484D-8476-7C2C836504B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16">
                <a:extLst>
                  <a:ext uri="{FF2B5EF4-FFF2-40B4-BE49-F238E27FC236}">
                    <a16:creationId xmlns:a16="http://schemas.microsoft.com/office/drawing/2014/main" id="{EBE7BD09-F3D9-4288-B93E-E2088195AD05}"/>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24">
                <a:extLst>
                  <a:ext uri="{FF2B5EF4-FFF2-40B4-BE49-F238E27FC236}">
                    <a16:creationId xmlns:a16="http://schemas.microsoft.com/office/drawing/2014/main" id="{2A797F8F-90FA-4D65-ADDC-6B49DB4A3F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26">
                <a:extLst>
                  <a:ext uri="{FF2B5EF4-FFF2-40B4-BE49-F238E27FC236}">
                    <a16:creationId xmlns:a16="http://schemas.microsoft.com/office/drawing/2014/main" id="{BF4B90F9-B524-48D6-AE9E-442F8A321BE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28">
                <a:extLst>
                  <a:ext uri="{FF2B5EF4-FFF2-40B4-BE49-F238E27FC236}">
                    <a16:creationId xmlns:a16="http://schemas.microsoft.com/office/drawing/2014/main" id="{5AF3597E-454C-4F5C-8EBC-BFF01AEA8E4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36">
                <a:extLst>
                  <a:ext uri="{FF2B5EF4-FFF2-40B4-BE49-F238E27FC236}">
                    <a16:creationId xmlns:a16="http://schemas.microsoft.com/office/drawing/2014/main" id="{AFBCFBBA-7EA0-4A70-A623-A621B322567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18" name="组合 17">
              <a:extLst>
                <a:ext uri="{FF2B5EF4-FFF2-40B4-BE49-F238E27FC236}">
                  <a16:creationId xmlns:a16="http://schemas.microsoft.com/office/drawing/2014/main" id="{506AD431-C79F-46D2-816D-CDAAC51D043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20" name="Freeform 8">
                <a:extLst>
                  <a:ext uri="{FF2B5EF4-FFF2-40B4-BE49-F238E27FC236}">
                    <a16:creationId xmlns:a16="http://schemas.microsoft.com/office/drawing/2014/main" id="{345BC12C-121D-4642-9476-377B82F3A8C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1" name="Freeform 42">
                <a:extLst>
                  <a:ext uri="{FF2B5EF4-FFF2-40B4-BE49-F238E27FC236}">
                    <a16:creationId xmlns:a16="http://schemas.microsoft.com/office/drawing/2014/main" id="{FE942929-3481-4D1B-A786-279A81AA36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3" name="Freeform 43">
                <a:extLst>
                  <a:ext uri="{FF2B5EF4-FFF2-40B4-BE49-F238E27FC236}">
                    <a16:creationId xmlns:a16="http://schemas.microsoft.com/office/drawing/2014/main" id="{89FAE32D-6ED1-4C9C-8319-64B53D9BE06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5" name="Freeform 44">
                <a:extLst>
                  <a:ext uri="{FF2B5EF4-FFF2-40B4-BE49-F238E27FC236}">
                    <a16:creationId xmlns:a16="http://schemas.microsoft.com/office/drawing/2014/main" id="{09D9242F-A2E7-4120-86A0-375B20B501B8}"/>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6" name="Freeform 45">
                <a:extLst>
                  <a:ext uri="{FF2B5EF4-FFF2-40B4-BE49-F238E27FC236}">
                    <a16:creationId xmlns:a16="http://schemas.microsoft.com/office/drawing/2014/main" id="{7B7A5554-338E-453A-BB73-55DF017EF0D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8" name="Freeform 46">
                <a:extLst>
                  <a:ext uri="{FF2B5EF4-FFF2-40B4-BE49-F238E27FC236}">
                    <a16:creationId xmlns:a16="http://schemas.microsoft.com/office/drawing/2014/main" id="{1575C1A0-5B0D-4C1B-96A4-4F6195542E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0" name="Freeform 47">
                <a:extLst>
                  <a:ext uri="{FF2B5EF4-FFF2-40B4-BE49-F238E27FC236}">
                    <a16:creationId xmlns:a16="http://schemas.microsoft.com/office/drawing/2014/main" id="{2F052AC1-185C-46EF-B23D-7010586C25D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2" name="Freeform 48">
                <a:extLst>
                  <a:ext uri="{FF2B5EF4-FFF2-40B4-BE49-F238E27FC236}">
                    <a16:creationId xmlns:a16="http://schemas.microsoft.com/office/drawing/2014/main" id="{D478E78A-2FC8-4DD1-A0B9-DE6FD50F0AB8}"/>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3" name="Freeform 49">
                <a:extLst>
                  <a:ext uri="{FF2B5EF4-FFF2-40B4-BE49-F238E27FC236}">
                    <a16:creationId xmlns:a16="http://schemas.microsoft.com/office/drawing/2014/main" id="{2DB37B82-E794-48F6-B3FC-C6126624F78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4" name="Freeform 50">
                <a:extLst>
                  <a:ext uri="{FF2B5EF4-FFF2-40B4-BE49-F238E27FC236}">
                    <a16:creationId xmlns:a16="http://schemas.microsoft.com/office/drawing/2014/main" id="{0A868D7A-4DB8-4DFB-ADF5-2B8EBAF57D4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5" name="Freeform 51">
                <a:extLst>
                  <a:ext uri="{FF2B5EF4-FFF2-40B4-BE49-F238E27FC236}">
                    <a16:creationId xmlns:a16="http://schemas.microsoft.com/office/drawing/2014/main" id="{F137972F-D974-449A-A72A-CC86307809E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6" name="Freeform 52">
                <a:extLst>
                  <a:ext uri="{FF2B5EF4-FFF2-40B4-BE49-F238E27FC236}">
                    <a16:creationId xmlns:a16="http://schemas.microsoft.com/office/drawing/2014/main" id="{EE9E7DCF-F24D-446B-B224-761BED70CAF7}"/>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7" name="Freeform 53">
                <a:extLst>
                  <a:ext uri="{FF2B5EF4-FFF2-40B4-BE49-F238E27FC236}">
                    <a16:creationId xmlns:a16="http://schemas.microsoft.com/office/drawing/2014/main" id="{2D8BCCDB-1893-4380-AEB6-08DF55A436D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8" name="Freeform 54">
                <a:extLst>
                  <a:ext uri="{FF2B5EF4-FFF2-40B4-BE49-F238E27FC236}">
                    <a16:creationId xmlns:a16="http://schemas.microsoft.com/office/drawing/2014/main" id="{1AB4BF33-CCC3-4F63-94CB-72C651BD8BC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9" name="Freeform 55">
                <a:extLst>
                  <a:ext uri="{FF2B5EF4-FFF2-40B4-BE49-F238E27FC236}">
                    <a16:creationId xmlns:a16="http://schemas.microsoft.com/office/drawing/2014/main" id="{5342EB14-6D93-412A-BE30-B4282ABADAE5}"/>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0" name="Freeform 56">
                <a:extLst>
                  <a:ext uri="{FF2B5EF4-FFF2-40B4-BE49-F238E27FC236}">
                    <a16:creationId xmlns:a16="http://schemas.microsoft.com/office/drawing/2014/main" id="{8C2C9595-F6E2-4358-8CFE-BBB92D04389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1" name="Freeform 57">
                <a:extLst>
                  <a:ext uri="{FF2B5EF4-FFF2-40B4-BE49-F238E27FC236}">
                    <a16:creationId xmlns:a16="http://schemas.microsoft.com/office/drawing/2014/main" id="{EC599640-21A6-4BFA-8A2B-3ED2E67EE11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2" name="Freeform 58">
                <a:extLst>
                  <a:ext uri="{FF2B5EF4-FFF2-40B4-BE49-F238E27FC236}">
                    <a16:creationId xmlns:a16="http://schemas.microsoft.com/office/drawing/2014/main" id="{736B291C-AD32-4635-9CC3-F62D83C905D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3" name="Freeform 59">
                <a:extLst>
                  <a:ext uri="{FF2B5EF4-FFF2-40B4-BE49-F238E27FC236}">
                    <a16:creationId xmlns:a16="http://schemas.microsoft.com/office/drawing/2014/main" id="{78FD57EE-AE85-43C9-B3DB-374B93B2661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4" name="Freeform 60">
                <a:extLst>
                  <a:ext uri="{FF2B5EF4-FFF2-40B4-BE49-F238E27FC236}">
                    <a16:creationId xmlns:a16="http://schemas.microsoft.com/office/drawing/2014/main" id="{05FA895D-286B-46C0-BFD3-EC8C2CDC72F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5" name="Freeform 61">
                <a:extLst>
                  <a:ext uri="{FF2B5EF4-FFF2-40B4-BE49-F238E27FC236}">
                    <a16:creationId xmlns:a16="http://schemas.microsoft.com/office/drawing/2014/main" id="{55AFC703-B8E5-4678-B116-DD0DA84FEB9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6" name="Freeform 62">
                <a:extLst>
                  <a:ext uri="{FF2B5EF4-FFF2-40B4-BE49-F238E27FC236}">
                    <a16:creationId xmlns:a16="http://schemas.microsoft.com/office/drawing/2014/main" id="{A224134E-E7C9-4FC8-85E7-F1231B6B751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7" name="Freeform 71">
                <a:extLst>
                  <a:ext uri="{FF2B5EF4-FFF2-40B4-BE49-F238E27FC236}">
                    <a16:creationId xmlns:a16="http://schemas.microsoft.com/office/drawing/2014/main" id="{CB5923EB-4376-4579-B4DB-549E0CFC053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2" name="矩形 1">
            <a:extLst>
              <a:ext uri="{FF2B5EF4-FFF2-40B4-BE49-F238E27FC236}">
                <a16:creationId xmlns:a16="http://schemas.microsoft.com/office/drawing/2014/main" id="{482156F8-FDBF-44B9-8C9B-70A7DBCBD35F}"/>
              </a:ext>
            </a:extLst>
          </p:cNvPr>
          <p:cNvSpPr/>
          <p:nvPr/>
        </p:nvSpPr>
        <p:spPr>
          <a:xfrm>
            <a:off x="5277728" y="3568897"/>
            <a:ext cx="1636544" cy="707886"/>
          </a:xfrm>
          <a:prstGeom prst="rect">
            <a:avLst/>
          </a:prstGeom>
        </p:spPr>
        <p:txBody>
          <a:bodyPr wrap="square">
            <a:spAutoFit/>
          </a:bodyPr>
          <a:lstStyle/>
          <a:p>
            <a:pPr algn="dist"/>
            <a:r>
              <a:rPr lang="zh-CN" altLang="en-US" sz="2400" b="1"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目录 </a:t>
            </a:r>
            <a:endParaRPr lang="en-US" altLang="zh-CN" sz="2400" b="1"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endParaRPr>
          </a:p>
          <a:p>
            <a:pPr algn="dist"/>
            <a:r>
              <a:rPr lang="en-US" altLang="zh-CN" sz="16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contents</a:t>
            </a:r>
            <a:endParaRPr lang="zh-CN" altLang="en-US" sz="16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645364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80" name="矩形: 圆角 79">
            <a:extLst>
              <a:ext uri="{FF2B5EF4-FFF2-40B4-BE49-F238E27FC236}">
                <a16:creationId xmlns:a16="http://schemas.microsoft.com/office/drawing/2014/main" id="{B4AD616D-7F32-4037-830F-29F19364C0F3}"/>
              </a:ext>
            </a:extLst>
          </p:cNvPr>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8" name="矩形 107">
            <a:extLst>
              <a:ext uri="{FF2B5EF4-FFF2-40B4-BE49-F238E27FC236}">
                <a16:creationId xmlns:a16="http://schemas.microsoft.com/office/drawing/2014/main" id="{F104CDA8-A507-4894-88EF-58906815F2B7}"/>
              </a:ext>
            </a:extLst>
          </p:cNvPr>
          <p:cNvSpPr/>
          <p:nvPr/>
        </p:nvSpPr>
        <p:spPr>
          <a:xfrm>
            <a:off x="6574851" y="3630763"/>
            <a:ext cx="2686741"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32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实验结果</a:t>
            </a:r>
          </a:p>
        </p:txBody>
      </p:sp>
      <p:sp>
        <p:nvSpPr>
          <p:cNvPr id="76" name="iṩ1îḍe">
            <a:extLst>
              <a:ext uri="{FF2B5EF4-FFF2-40B4-BE49-F238E27FC236}">
                <a16:creationId xmlns:a16="http://schemas.microsoft.com/office/drawing/2014/main" id="{9E268C20-50D4-4930-AF92-9C35825F7AFB}"/>
              </a:ext>
            </a:extLst>
          </p:cNvPr>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3</a:t>
            </a:r>
            <a:endPar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90952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3.1.1 CMP</a:t>
            </a:r>
            <a:r>
              <a:rPr lang="zh-CN" altLang="en-US" dirty="0">
                <a:sym typeface="Arial" panose="020B0604020202020204" pitchFamily="34" charset="0"/>
              </a:rPr>
              <a:t> </a:t>
            </a:r>
            <a:r>
              <a:rPr lang="en-US" altLang="zh-CN" dirty="0">
                <a:sym typeface="Arial" panose="020B0604020202020204" pitchFamily="34" charset="0"/>
              </a:rPr>
              <a:t>Parameters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21</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4" name="图片 3">
            <a:extLst>
              <a:ext uri="{FF2B5EF4-FFF2-40B4-BE49-F238E27FC236}">
                <a16:creationId xmlns:a16="http://schemas.microsoft.com/office/drawing/2014/main" id="{F1835C54-ADC2-EB4F-9656-EBE09D231A29}"/>
              </a:ext>
            </a:extLst>
          </p:cNvPr>
          <p:cNvPicPr>
            <a:picLocks noChangeAspect="1"/>
          </p:cNvPicPr>
          <p:nvPr/>
        </p:nvPicPr>
        <p:blipFill>
          <a:blip r:embed="rId3"/>
          <a:stretch>
            <a:fillRect/>
          </a:stretch>
        </p:blipFill>
        <p:spPr>
          <a:xfrm>
            <a:off x="460505" y="1668094"/>
            <a:ext cx="11288486" cy="3922877"/>
          </a:xfrm>
          <a:prstGeom prst="rect">
            <a:avLst/>
          </a:prstGeom>
        </p:spPr>
      </p:pic>
    </p:spTree>
    <p:extLst>
      <p:ext uri="{BB962C8B-B14F-4D97-AF65-F5344CB8AC3E}">
        <p14:creationId xmlns:p14="http://schemas.microsoft.com/office/powerpoint/2010/main" val="2380495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3.1.2 Server Workloads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22</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5" name="图片 4">
            <a:extLst>
              <a:ext uri="{FF2B5EF4-FFF2-40B4-BE49-F238E27FC236}">
                <a16:creationId xmlns:a16="http://schemas.microsoft.com/office/drawing/2014/main" id="{DB80BA50-3EE7-F544-ABDE-C5FC0362C077}"/>
              </a:ext>
            </a:extLst>
          </p:cNvPr>
          <p:cNvPicPr>
            <a:picLocks noChangeAspect="1"/>
          </p:cNvPicPr>
          <p:nvPr/>
        </p:nvPicPr>
        <p:blipFill>
          <a:blip r:embed="rId3"/>
          <a:stretch>
            <a:fillRect/>
          </a:stretch>
        </p:blipFill>
        <p:spPr>
          <a:xfrm>
            <a:off x="1525360" y="861087"/>
            <a:ext cx="9141279" cy="5574204"/>
          </a:xfrm>
          <a:prstGeom prst="rect">
            <a:avLst/>
          </a:prstGeom>
        </p:spPr>
      </p:pic>
    </p:spTree>
    <p:extLst>
      <p:ext uri="{BB962C8B-B14F-4D97-AF65-F5344CB8AC3E}">
        <p14:creationId xmlns:p14="http://schemas.microsoft.com/office/powerpoint/2010/main" val="28682268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3.1.3 Prefetcher Configurations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23</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54091" y="1231134"/>
            <a:ext cx="8034494" cy="614464"/>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en-US" altLang="zh-CN" sz="2000" dirty="0"/>
              <a:t>Confluence </a:t>
            </a:r>
            <a:r>
              <a:rPr lang="zh-CN" altLang="en-US" sz="2000" dirty="0"/>
              <a:t>：</a:t>
            </a:r>
            <a:r>
              <a:rPr lang="en-US" altLang="zh-CN" sz="2000" dirty="0"/>
              <a:t>  </a:t>
            </a:r>
            <a:r>
              <a:rPr lang="zh-CN" altLang="en-US" sz="2000" dirty="0"/>
              <a:t>一种先进的</a:t>
            </a:r>
            <a:r>
              <a:rPr lang="en-US" altLang="zh-CN" sz="2000" dirty="0"/>
              <a:t> Temporal Prefetcher</a:t>
            </a:r>
          </a:p>
        </p:txBody>
      </p:sp>
      <p:sp>
        <p:nvSpPr>
          <p:cNvPr id="3" name="矩形 2">
            <a:extLst>
              <a:ext uri="{FF2B5EF4-FFF2-40B4-BE49-F238E27FC236}">
                <a16:creationId xmlns:a16="http://schemas.microsoft.com/office/drawing/2014/main" id="{90B7CD27-C31D-FE45-A1BC-5955EED5C974}"/>
              </a:ext>
            </a:extLst>
          </p:cNvPr>
          <p:cNvSpPr/>
          <p:nvPr/>
        </p:nvSpPr>
        <p:spPr>
          <a:xfrm>
            <a:off x="954091" y="1875818"/>
            <a:ext cx="9692138" cy="614464"/>
          </a:xfrm>
          <a:prstGeom prst="rect">
            <a:avLst/>
          </a:prstGeom>
        </p:spPr>
        <p:txBody>
          <a:bodyPr wrap="square">
            <a:spAutoFit/>
          </a:bodyPr>
          <a:lstStyle/>
          <a:p>
            <a:pPr marL="57150" indent="-342900">
              <a:lnSpc>
                <a:spcPct val="200000"/>
              </a:lnSpc>
              <a:buClr>
                <a:schemeClr val="accent2"/>
              </a:buClr>
              <a:buFont typeface="Wingdings" pitchFamily="2" charset="2"/>
              <a:buChar char="Ø"/>
            </a:pPr>
            <a:r>
              <a:rPr lang="en-US" altLang="zh-CN" sz="2000" dirty="0" err="1"/>
              <a:t>ShotGun</a:t>
            </a:r>
            <a:r>
              <a:rPr lang="en-US" altLang="zh-CN" sz="2000" dirty="0"/>
              <a:t> </a:t>
            </a:r>
            <a:r>
              <a:rPr lang="zh-CN" altLang="en-US" sz="2000" dirty="0"/>
              <a:t>：</a:t>
            </a:r>
            <a:r>
              <a:rPr lang="en-US" altLang="zh-CN" sz="2000" dirty="0"/>
              <a:t> </a:t>
            </a:r>
            <a:r>
              <a:rPr lang="zh-CN" altLang="en-US" sz="2000" dirty="0"/>
              <a:t>基于</a:t>
            </a:r>
            <a:r>
              <a:rPr lang="en-US" altLang="zh-CN" sz="2000" dirty="0"/>
              <a:t>Boomerang</a:t>
            </a:r>
            <a:r>
              <a:rPr lang="zh-CN" altLang="en-US" sz="2000" dirty="0"/>
              <a:t>改进的</a:t>
            </a:r>
            <a:r>
              <a:rPr lang="en-US" altLang="zh-CN" sz="2000" dirty="0"/>
              <a:t>BTB-Directed</a:t>
            </a:r>
            <a:r>
              <a:rPr lang="zh-CN" altLang="en-US" sz="2000" dirty="0"/>
              <a:t> </a:t>
            </a:r>
            <a:r>
              <a:rPr lang="en-US" altLang="zh-CN" sz="2000" dirty="0"/>
              <a:t>Prefetcher</a:t>
            </a:r>
          </a:p>
        </p:txBody>
      </p:sp>
      <p:sp>
        <p:nvSpPr>
          <p:cNvPr id="5" name="矩形 4">
            <a:extLst>
              <a:ext uri="{FF2B5EF4-FFF2-40B4-BE49-F238E27FC236}">
                <a16:creationId xmlns:a16="http://schemas.microsoft.com/office/drawing/2014/main" id="{49C4D255-5FB2-CF4C-B12A-A0454FEF1284}"/>
              </a:ext>
            </a:extLst>
          </p:cNvPr>
          <p:cNvSpPr/>
          <p:nvPr/>
        </p:nvSpPr>
        <p:spPr>
          <a:xfrm>
            <a:off x="954091" y="2490282"/>
            <a:ext cx="4809458" cy="614464"/>
          </a:xfrm>
          <a:prstGeom prst="rect">
            <a:avLst/>
          </a:prstGeom>
        </p:spPr>
        <p:txBody>
          <a:bodyPr wrap="none">
            <a:spAutoFit/>
          </a:bodyPr>
          <a:lstStyle/>
          <a:p>
            <a:pPr marL="57150" indent="-342900">
              <a:lnSpc>
                <a:spcPct val="200000"/>
              </a:lnSpc>
              <a:buClr>
                <a:schemeClr val="accent2"/>
              </a:buClr>
              <a:buFont typeface="Wingdings" pitchFamily="2" charset="2"/>
              <a:buChar char="Ø"/>
            </a:pPr>
            <a:r>
              <a:rPr lang="en-US" altLang="zh-CN" sz="2000" dirty="0"/>
              <a:t>Dis + SN4L + BTB</a:t>
            </a:r>
            <a:r>
              <a:rPr lang="zh-CN" altLang="en-US" sz="2000" dirty="0"/>
              <a:t> ： 本文提出的方法</a:t>
            </a:r>
          </a:p>
        </p:txBody>
      </p:sp>
      <p:pic>
        <p:nvPicPr>
          <p:cNvPr id="7" name="图片 6">
            <a:extLst>
              <a:ext uri="{FF2B5EF4-FFF2-40B4-BE49-F238E27FC236}">
                <a16:creationId xmlns:a16="http://schemas.microsoft.com/office/drawing/2014/main" id="{7E917BF6-EEB4-D243-86AB-15DC7FAF09FA}"/>
              </a:ext>
            </a:extLst>
          </p:cNvPr>
          <p:cNvPicPr>
            <a:picLocks noChangeAspect="1"/>
          </p:cNvPicPr>
          <p:nvPr/>
        </p:nvPicPr>
        <p:blipFill>
          <a:blip r:embed="rId3"/>
          <a:stretch>
            <a:fillRect/>
          </a:stretch>
        </p:blipFill>
        <p:spPr>
          <a:xfrm>
            <a:off x="1336395" y="3548318"/>
            <a:ext cx="9519209" cy="2153481"/>
          </a:xfrm>
          <a:prstGeom prst="rect">
            <a:avLst/>
          </a:prstGeom>
        </p:spPr>
      </p:pic>
    </p:spTree>
    <p:extLst>
      <p:ext uri="{BB962C8B-B14F-4D97-AF65-F5344CB8AC3E}">
        <p14:creationId xmlns:p14="http://schemas.microsoft.com/office/powerpoint/2010/main" val="25259764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3.2 Storage Requirements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24</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en-US" altLang="zh-CN" sz="2400" dirty="0"/>
              <a:t>SN4L+Dis</a:t>
            </a:r>
            <a:r>
              <a:rPr lang="zh-CN" altLang="en-US" sz="2400" dirty="0"/>
              <a:t>平均</a:t>
            </a:r>
            <a:r>
              <a:rPr lang="en-US" altLang="zh-CN" sz="2400" dirty="0"/>
              <a:t>miss</a:t>
            </a:r>
            <a:r>
              <a:rPr lang="zh-CN" altLang="en-US" sz="2400" dirty="0"/>
              <a:t>覆盖率随</a:t>
            </a:r>
            <a:r>
              <a:rPr lang="en-US" altLang="zh-CN" sz="2400" dirty="0" err="1"/>
              <a:t>SeqTable</a:t>
            </a:r>
            <a:r>
              <a:rPr lang="zh-CN" altLang="en-US" sz="2400" dirty="0"/>
              <a:t> </a:t>
            </a:r>
            <a:r>
              <a:rPr lang="en-US" altLang="zh-CN" sz="2400" dirty="0"/>
              <a:t>entries</a:t>
            </a:r>
            <a:r>
              <a:rPr lang="zh-CN" altLang="en-US" sz="2400" dirty="0"/>
              <a:t>数量的变化</a:t>
            </a:r>
            <a:endParaRPr lang="en-US" altLang="zh-CN" sz="2400" dirty="0"/>
          </a:p>
        </p:txBody>
      </p:sp>
      <p:pic>
        <p:nvPicPr>
          <p:cNvPr id="6" name="图片 5">
            <a:extLst>
              <a:ext uri="{FF2B5EF4-FFF2-40B4-BE49-F238E27FC236}">
                <a16:creationId xmlns:a16="http://schemas.microsoft.com/office/drawing/2014/main" id="{689F4210-C2D6-C24A-A621-FE1551EEDC23}"/>
              </a:ext>
            </a:extLst>
          </p:cNvPr>
          <p:cNvPicPr>
            <a:picLocks noChangeAspect="1"/>
          </p:cNvPicPr>
          <p:nvPr/>
        </p:nvPicPr>
        <p:blipFill>
          <a:blip r:embed="rId3"/>
          <a:stretch>
            <a:fillRect/>
          </a:stretch>
        </p:blipFill>
        <p:spPr>
          <a:xfrm>
            <a:off x="2135578" y="1683636"/>
            <a:ext cx="7364186" cy="3991802"/>
          </a:xfrm>
          <a:prstGeom prst="rect">
            <a:avLst/>
          </a:prstGeom>
        </p:spPr>
      </p:pic>
    </p:spTree>
    <p:extLst>
      <p:ext uri="{BB962C8B-B14F-4D97-AF65-F5344CB8AC3E}">
        <p14:creationId xmlns:p14="http://schemas.microsoft.com/office/powerpoint/2010/main" val="2492562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3.3 Tag</a:t>
            </a:r>
            <a:r>
              <a:rPr lang="zh-CN" altLang="en-US" dirty="0">
                <a:sym typeface="Arial" panose="020B0604020202020204" pitchFamily="34" charset="0"/>
              </a:rPr>
              <a:t> </a:t>
            </a:r>
            <a:r>
              <a:rPr lang="en-US" altLang="zh-CN" dirty="0">
                <a:sym typeface="Arial" panose="020B0604020202020204" pitchFamily="34" charset="0"/>
              </a:rPr>
              <a:t>Policies</a:t>
            </a:r>
            <a:r>
              <a:rPr lang="zh-CN" altLang="en-US" dirty="0">
                <a:sym typeface="Arial" panose="020B0604020202020204" pitchFamily="34" charset="0"/>
              </a:rPr>
              <a:t> </a:t>
            </a:r>
            <a:r>
              <a:rPr lang="en-US" altLang="zh-CN" dirty="0">
                <a:sym typeface="Arial" panose="020B0604020202020204" pitchFamily="34" charset="0"/>
              </a:rPr>
              <a:t>&amp;</a:t>
            </a:r>
            <a:r>
              <a:rPr lang="zh-CN" altLang="en-US" dirty="0">
                <a:sym typeface="Arial" panose="020B0604020202020204" pitchFamily="34" charset="0"/>
              </a:rPr>
              <a:t> </a:t>
            </a:r>
            <a:r>
              <a:rPr lang="en-US" altLang="zh-CN" dirty="0">
                <a:sym typeface="Arial" panose="020B0604020202020204" pitchFamily="34" charset="0"/>
              </a:rPr>
              <a:t>Overprediction</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25</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不同</a:t>
            </a:r>
            <a:r>
              <a:rPr lang="en-US" altLang="zh-CN" sz="2400" dirty="0"/>
              <a:t>Tag</a:t>
            </a:r>
            <a:r>
              <a:rPr lang="zh-CN" altLang="en-US" sz="2400" dirty="0"/>
              <a:t>策略的平均</a:t>
            </a:r>
            <a:r>
              <a:rPr lang="en-US" altLang="zh-CN" sz="2400" dirty="0"/>
              <a:t>Overprediction</a:t>
            </a:r>
            <a:r>
              <a:rPr lang="zh-CN" altLang="en-US" sz="2400" dirty="0"/>
              <a:t>对比</a:t>
            </a:r>
            <a:endParaRPr lang="en-US" altLang="zh-CN" sz="2400" dirty="0"/>
          </a:p>
        </p:txBody>
      </p:sp>
      <p:pic>
        <p:nvPicPr>
          <p:cNvPr id="11" name="图片 10">
            <a:extLst>
              <a:ext uri="{FF2B5EF4-FFF2-40B4-BE49-F238E27FC236}">
                <a16:creationId xmlns:a16="http://schemas.microsoft.com/office/drawing/2014/main" id="{A3DF310A-20D9-AC40-B1B7-72600D18AC7C}"/>
              </a:ext>
            </a:extLst>
          </p:cNvPr>
          <p:cNvPicPr>
            <a:picLocks noChangeAspect="1"/>
          </p:cNvPicPr>
          <p:nvPr/>
        </p:nvPicPr>
        <p:blipFill rotWithShape="1">
          <a:blip r:embed="rId3"/>
          <a:srcRect b="10802"/>
          <a:stretch/>
        </p:blipFill>
        <p:spPr>
          <a:xfrm>
            <a:off x="1997528" y="2072188"/>
            <a:ext cx="8196943" cy="3603250"/>
          </a:xfrm>
          <a:prstGeom prst="rect">
            <a:avLst/>
          </a:prstGeom>
        </p:spPr>
      </p:pic>
    </p:spTree>
    <p:extLst>
      <p:ext uri="{BB962C8B-B14F-4D97-AF65-F5344CB8AC3E}">
        <p14:creationId xmlns:p14="http://schemas.microsoft.com/office/powerpoint/2010/main" val="3842642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3.4 Prefetch</a:t>
            </a:r>
            <a:r>
              <a:rPr lang="zh-CN" altLang="en-US" dirty="0">
                <a:sym typeface="Arial" panose="020B0604020202020204" pitchFamily="34" charset="0"/>
              </a:rPr>
              <a:t> </a:t>
            </a:r>
            <a:r>
              <a:rPr lang="en-US" altLang="zh-CN" dirty="0">
                <a:sym typeface="Arial" panose="020B0604020202020204" pitchFamily="34" charset="0"/>
              </a:rPr>
              <a:t>Timeliness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26</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基于</a:t>
            </a:r>
            <a:r>
              <a:rPr lang="en-US" altLang="zh-CN" sz="2400" dirty="0"/>
              <a:t>CMAL(Cover Memory Access Latency)</a:t>
            </a:r>
            <a:r>
              <a:rPr lang="zh-CN" altLang="en-US" sz="2400" dirty="0"/>
              <a:t>的时效性对比</a:t>
            </a:r>
            <a:endParaRPr lang="en-US" altLang="zh-CN" sz="2400" dirty="0"/>
          </a:p>
        </p:txBody>
      </p:sp>
      <p:pic>
        <p:nvPicPr>
          <p:cNvPr id="9" name="图片 8">
            <a:extLst>
              <a:ext uri="{FF2B5EF4-FFF2-40B4-BE49-F238E27FC236}">
                <a16:creationId xmlns:a16="http://schemas.microsoft.com/office/drawing/2014/main" id="{4D1187AF-1087-414C-B000-CE866579A8CA}"/>
              </a:ext>
            </a:extLst>
          </p:cNvPr>
          <p:cNvPicPr>
            <a:picLocks noChangeAspect="1"/>
          </p:cNvPicPr>
          <p:nvPr/>
        </p:nvPicPr>
        <p:blipFill>
          <a:blip r:embed="rId3"/>
          <a:stretch>
            <a:fillRect/>
          </a:stretch>
        </p:blipFill>
        <p:spPr>
          <a:xfrm>
            <a:off x="1665856" y="2114549"/>
            <a:ext cx="8860288" cy="3328307"/>
          </a:xfrm>
          <a:prstGeom prst="rect">
            <a:avLst/>
          </a:prstGeom>
        </p:spPr>
      </p:pic>
    </p:spTree>
    <p:extLst>
      <p:ext uri="{BB962C8B-B14F-4D97-AF65-F5344CB8AC3E}">
        <p14:creationId xmlns:p14="http://schemas.microsoft.com/office/powerpoint/2010/main" val="14582558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3.5 </a:t>
            </a:r>
            <a:r>
              <a:rPr lang="en" altLang="zh-CN" dirty="0"/>
              <a:t>RLU</a:t>
            </a:r>
            <a:r>
              <a:rPr lang="zh-CN" altLang="en-US" dirty="0"/>
              <a:t>（</a:t>
            </a:r>
            <a:r>
              <a:rPr lang="en-US" altLang="zh-CN" dirty="0"/>
              <a:t>Recently Look Up</a:t>
            </a:r>
            <a:r>
              <a:rPr lang="zh-CN" altLang="en-US" dirty="0"/>
              <a:t>）</a:t>
            </a:r>
            <a:r>
              <a:rPr lang="en" altLang="zh-CN" dirty="0"/>
              <a:t> Size and Cache Lookups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27</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与无预取器对比的</a:t>
            </a:r>
            <a:r>
              <a:rPr lang="en-US" altLang="zh-CN" sz="2400" dirty="0"/>
              <a:t>Cache</a:t>
            </a:r>
            <a:r>
              <a:rPr lang="zh-CN" altLang="en-US" sz="2400" dirty="0"/>
              <a:t> </a:t>
            </a:r>
            <a:r>
              <a:rPr lang="en-US" altLang="zh-CN" sz="2400" dirty="0"/>
              <a:t>Lookup</a:t>
            </a:r>
            <a:r>
              <a:rPr lang="zh-CN" altLang="en-US" sz="2400" dirty="0"/>
              <a:t>数（无预取器标准化为</a:t>
            </a:r>
            <a:r>
              <a:rPr lang="en-US" altLang="zh-CN" sz="2400" dirty="0"/>
              <a:t>1.0</a:t>
            </a:r>
            <a:r>
              <a:rPr lang="zh-CN" altLang="en-US" sz="2400" dirty="0"/>
              <a:t>）</a:t>
            </a:r>
            <a:endParaRPr lang="en-US" altLang="zh-CN" sz="2400" dirty="0"/>
          </a:p>
        </p:txBody>
      </p:sp>
      <p:pic>
        <p:nvPicPr>
          <p:cNvPr id="4" name="图片 3">
            <a:extLst>
              <a:ext uri="{FF2B5EF4-FFF2-40B4-BE49-F238E27FC236}">
                <a16:creationId xmlns:a16="http://schemas.microsoft.com/office/drawing/2014/main" id="{DDDA9C11-57E3-C147-8A27-C4E54842ED84}"/>
              </a:ext>
            </a:extLst>
          </p:cNvPr>
          <p:cNvPicPr>
            <a:picLocks noChangeAspect="1"/>
          </p:cNvPicPr>
          <p:nvPr/>
        </p:nvPicPr>
        <p:blipFill>
          <a:blip r:embed="rId3"/>
          <a:stretch>
            <a:fillRect/>
          </a:stretch>
        </p:blipFill>
        <p:spPr>
          <a:xfrm>
            <a:off x="2470150" y="2030538"/>
            <a:ext cx="7251700" cy="3644900"/>
          </a:xfrm>
          <a:prstGeom prst="rect">
            <a:avLst/>
          </a:prstGeom>
        </p:spPr>
      </p:pic>
    </p:spTree>
    <p:extLst>
      <p:ext uri="{BB962C8B-B14F-4D97-AF65-F5344CB8AC3E}">
        <p14:creationId xmlns:p14="http://schemas.microsoft.com/office/powerpoint/2010/main" val="3794005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3.6 </a:t>
            </a:r>
            <a:r>
              <a:rPr lang="en" altLang="zh-CN" dirty="0"/>
              <a:t>Frontend Stall Cycle Reduction</a:t>
            </a:r>
            <a:r>
              <a:rPr lang="zh-CN" altLang="en-US" dirty="0"/>
              <a:t>（</a:t>
            </a:r>
            <a:r>
              <a:rPr lang="en-US" altLang="zh-CN" dirty="0"/>
              <a:t>FSCR</a:t>
            </a:r>
            <a:r>
              <a:rPr lang="zh-CN" altLang="en-US" dirty="0"/>
              <a:t>）</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28</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前端</a:t>
            </a:r>
            <a:r>
              <a:rPr lang="en-US" altLang="zh-CN" sz="2400" dirty="0"/>
              <a:t>Stall</a:t>
            </a:r>
            <a:r>
              <a:rPr lang="zh-CN" altLang="en-US" sz="2400" dirty="0"/>
              <a:t>周期减小值</a:t>
            </a:r>
            <a:endParaRPr lang="en-US" altLang="zh-CN" sz="2400" dirty="0"/>
          </a:p>
        </p:txBody>
      </p:sp>
      <p:pic>
        <p:nvPicPr>
          <p:cNvPr id="5" name="图片 4">
            <a:extLst>
              <a:ext uri="{FF2B5EF4-FFF2-40B4-BE49-F238E27FC236}">
                <a16:creationId xmlns:a16="http://schemas.microsoft.com/office/drawing/2014/main" id="{38036885-93F1-F04C-BBA0-330D9D3CFFE9}"/>
              </a:ext>
            </a:extLst>
          </p:cNvPr>
          <p:cNvPicPr>
            <a:picLocks noChangeAspect="1"/>
          </p:cNvPicPr>
          <p:nvPr/>
        </p:nvPicPr>
        <p:blipFill>
          <a:blip r:embed="rId3"/>
          <a:stretch>
            <a:fillRect/>
          </a:stretch>
        </p:blipFill>
        <p:spPr>
          <a:xfrm>
            <a:off x="2444750" y="1873918"/>
            <a:ext cx="7302500" cy="3797300"/>
          </a:xfrm>
          <a:prstGeom prst="rect">
            <a:avLst/>
          </a:prstGeom>
        </p:spPr>
      </p:pic>
    </p:spTree>
    <p:extLst>
      <p:ext uri="{BB962C8B-B14F-4D97-AF65-F5344CB8AC3E}">
        <p14:creationId xmlns:p14="http://schemas.microsoft.com/office/powerpoint/2010/main" val="6824416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3.7 </a:t>
            </a:r>
            <a:r>
              <a:rPr lang="en-US" altLang="zh-CN" dirty="0"/>
              <a:t>Speedup</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29</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1" y="861087"/>
            <a:ext cx="9056850"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在不同任务载荷下三种预取方法的性能改善效果对比</a:t>
            </a:r>
            <a:endParaRPr lang="en-US" altLang="zh-CN" sz="2400" dirty="0"/>
          </a:p>
        </p:txBody>
      </p:sp>
      <p:pic>
        <p:nvPicPr>
          <p:cNvPr id="4" name="图片 3">
            <a:extLst>
              <a:ext uri="{FF2B5EF4-FFF2-40B4-BE49-F238E27FC236}">
                <a16:creationId xmlns:a16="http://schemas.microsoft.com/office/drawing/2014/main" id="{9044B257-775B-B840-ABCA-26DE6C794D47}"/>
              </a:ext>
            </a:extLst>
          </p:cNvPr>
          <p:cNvPicPr>
            <a:picLocks noChangeAspect="1"/>
          </p:cNvPicPr>
          <p:nvPr/>
        </p:nvPicPr>
        <p:blipFill>
          <a:blip r:embed="rId3"/>
          <a:stretch>
            <a:fillRect/>
          </a:stretch>
        </p:blipFill>
        <p:spPr>
          <a:xfrm>
            <a:off x="2406650" y="1916238"/>
            <a:ext cx="7378700" cy="3759200"/>
          </a:xfrm>
          <a:prstGeom prst="rect">
            <a:avLst/>
          </a:prstGeom>
        </p:spPr>
      </p:pic>
    </p:spTree>
    <p:extLst>
      <p:ext uri="{BB962C8B-B14F-4D97-AF65-F5344CB8AC3E}">
        <p14:creationId xmlns:p14="http://schemas.microsoft.com/office/powerpoint/2010/main" val="2502110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80" name="矩形: 圆角 79">
            <a:extLst>
              <a:ext uri="{FF2B5EF4-FFF2-40B4-BE49-F238E27FC236}">
                <a16:creationId xmlns:a16="http://schemas.microsoft.com/office/drawing/2014/main" id="{B4AD616D-7F32-4037-830F-29F19364C0F3}"/>
              </a:ext>
            </a:extLst>
          </p:cNvPr>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8" name="矩形 107">
            <a:extLst>
              <a:ext uri="{FF2B5EF4-FFF2-40B4-BE49-F238E27FC236}">
                <a16:creationId xmlns:a16="http://schemas.microsoft.com/office/drawing/2014/main" id="{F104CDA8-A507-4894-88EF-58906815F2B7}"/>
              </a:ext>
            </a:extLst>
          </p:cNvPr>
          <p:cNvSpPr/>
          <p:nvPr/>
        </p:nvSpPr>
        <p:spPr>
          <a:xfrm>
            <a:off x="6574851" y="3630763"/>
            <a:ext cx="2686741"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32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相关研究</a:t>
            </a:r>
          </a:p>
        </p:txBody>
      </p:sp>
      <p:sp>
        <p:nvSpPr>
          <p:cNvPr id="76" name="iṩ1îḍe">
            <a:extLst>
              <a:ext uri="{FF2B5EF4-FFF2-40B4-BE49-F238E27FC236}">
                <a16:creationId xmlns:a16="http://schemas.microsoft.com/office/drawing/2014/main" id="{9E268C20-50D4-4930-AF92-9C35825F7AFB}"/>
              </a:ext>
            </a:extLst>
          </p:cNvPr>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Part 01</a:t>
            </a:r>
          </a:p>
        </p:txBody>
      </p:sp>
    </p:spTree>
    <p:extLst>
      <p:ext uri="{BB962C8B-B14F-4D97-AF65-F5344CB8AC3E}">
        <p14:creationId xmlns:p14="http://schemas.microsoft.com/office/powerpoint/2010/main" val="21187832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3.8 </a:t>
            </a:r>
            <a:r>
              <a:rPr lang="en-US" altLang="zh-CN" dirty="0"/>
              <a:t>Large Workloads</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30</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941390" y="861087"/>
            <a:ext cx="11696923" cy="718915"/>
          </a:xfrm>
          <a:prstGeom prst="rect">
            <a:avLst/>
          </a:prstGeom>
          <a:noFill/>
        </p:spPr>
        <p:txBody>
          <a:bodyPr wrap="square" rtlCol="0">
            <a:spAutoFit/>
          </a:bodyPr>
          <a:lstStyle/>
          <a:p>
            <a:pPr marL="57150" indent="-342900">
              <a:lnSpc>
                <a:spcPct val="200000"/>
              </a:lnSpc>
              <a:buClr>
                <a:schemeClr val="accent2"/>
              </a:buClr>
              <a:buFont typeface="Wingdings" pitchFamily="2" charset="2"/>
              <a:buChar char="Ø"/>
            </a:pPr>
            <a:r>
              <a:rPr lang="zh-CN" altLang="en-US" sz="2400" dirty="0"/>
              <a:t>在任务载荷较大情况下本文预取方法与</a:t>
            </a:r>
            <a:r>
              <a:rPr lang="en-US" altLang="zh-CN" sz="2400" dirty="0"/>
              <a:t>Shotgun</a:t>
            </a:r>
            <a:r>
              <a:rPr lang="zh-CN" altLang="en-US" sz="2400" dirty="0"/>
              <a:t>相比的改善效果</a:t>
            </a:r>
            <a:endParaRPr lang="en-US" altLang="zh-CN" sz="2400" dirty="0"/>
          </a:p>
        </p:txBody>
      </p:sp>
      <p:pic>
        <p:nvPicPr>
          <p:cNvPr id="5" name="图片 4">
            <a:extLst>
              <a:ext uri="{FF2B5EF4-FFF2-40B4-BE49-F238E27FC236}">
                <a16:creationId xmlns:a16="http://schemas.microsoft.com/office/drawing/2014/main" id="{0FAD1148-FAA0-F247-8AC3-5302D1813665}"/>
              </a:ext>
            </a:extLst>
          </p:cNvPr>
          <p:cNvPicPr>
            <a:picLocks noChangeAspect="1"/>
          </p:cNvPicPr>
          <p:nvPr/>
        </p:nvPicPr>
        <p:blipFill>
          <a:blip r:embed="rId3"/>
          <a:stretch>
            <a:fillRect/>
          </a:stretch>
        </p:blipFill>
        <p:spPr>
          <a:xfrm>
            <a:off x="2413000" y="1964871"/>
            <a:ext cx="7366000" cy="3886200"/>
          </a:xfrm>
          <a:prstGeom prst="rect">
            <a:avLst/>
          </a:prstGeom>
        </p:spPr>
      </p:pic>
    </p:spTree>
    <p:extLst>
      <p:ext uri="{BB962C8B-B14F-4D97-AF65-F5344CB8AC3E}">
        <p14:creationId xmlns:p14="http://schemas.microsoft.com/office/powerpoint/2010/main" val="27714970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80" name="矩形: 圆角 79">
            <a:extLst>
              <a:ext uri="{FF2B5EF4-FFF2-40B4-BE49-F238E27FC236}">
                <a16:creationId xmlns:a16="http://schemas.microsoft.com/office/drawing/2014/main" id="{B4AD616D-7F32-4037-830F-29F19364C0F3}"/>
              </a:ext>
            </a:extLst>
          </p:cNvPr>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8" name="矩形 107">
            <a:extLst>
              <a:ext uri="{FF2B5EF4-FFF2-40B4-BE49-F238E27FC236}">
                <a16:creationId xmlns:a16="http://schemas.microsoft.com/office/drawing/2014/main" id="{F104CDA8-A507-4894-88EF-58906815F2B7}"/>
              </a:ext>
            </a:extLst>
          </p:cNvPr>
          <p:cNvSpPr/>
          <p:nvPr/>
        </p:nvSpPr>
        <p:spPr>
          <a:xfrm>
            <a:off x="6954775" y="3630763"/>
            <a:ext cx="1926892"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32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结论</a:t>
            </a:r>
          </a:p>
        </p:txBody>
      </p:sp>
      <p:sp>
        <p:nvSpPr>
          <p:cNvPr id="76" name="iṩ1îḍe">
            <a:extLst>
              <a:ext uri="{FF2B5EF4-FFF2-40B4-BE49-F238E27FC236}">
                <a16:creationId xmlns:a16="http://schemas.microsoft.com/office/drawing/2014/main" id="{9E268C20-50D4-4930-AF92-9C35825F7AFB}"/>
              </a:ext>
            </a:extLst>
          </p:cNvPr>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rPr>
              <a:t>4</a:t>
            </a:r>
            <a:endParaRPr lang="en-US" sz="5400" b="1" dirty="0">
              <a:solidFill>
                <a:schemeClr val="accent1"/>
              </a:solidFill>
              <a:latin typeface="Arial" panose="020B0604020202020204" pitchFamily="34" charset="0"/>
              <a:ea typeface="Microsoft YaHei"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9366876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4EDA6F-30C5-4346-BEF7-671705D42C91}"/>
              </a:ext>
            </a:extLst>
          </p:cNvPr>
          <p:cNvSpPr>
            <a:spLocks noGrp="1"/>
          </p:cNvSpPr>
          <p:nvPr>
            <p:ph type="title"/>
          </p:nvPr>
        </p:nvSpPr>
        <p:spPr/>
        <p:txBody>
          <a:bodyPr/>
          <a:lstStyle/>
          <a:p>
            <a:r>
              <a:rPr kumimoji="1" lang="en-US" altLang="zh-CN" dirty="0"/>
              <a:t>4.1</a:t>
            </a:r>
            <a:r>
              <a:rPr kumimoji="1" lang="zh-CN" altLang="en-US" dirty="0"/>
              <a:t> 预取方式</a:t>
            </a:r>
          </a:p>
        </p:txBody>
      </p:sp>
      <p:sp>
        <p:nvSpPr>
          <p:cNvPr id="3" name="灯片编号占位符 2">
            <a:extLst>
              <a:ext uri="{FF2B5EF4-FFF2-40B4-BE49-F238E27FC236}">
                <a16:creationId xmlns:a16="http://schemas.microsoft.com/office/drawing/2014/main" id="{0690433D-441B-FD45-96FF-B237696CEF6D}"/>
              </a:ext>
            </a:extLst>
          </p:cNvPr>
          <p:cNvSpPr>
            <a:spLocks noGrp="1"/>
          </p:cNvSpPr>
          <p:nvPr>
            <p:ph type="sldNum" sz="quarter" idx="4"/>
          </p:nvPr>
        </p:nvSpPr>
        <p:spPr/>
        <p:txBody>
          <a:bodyPr/>
          <a:lstStyle/>
          <a:p>
            <a:r>
              <a:rPr lang="en-US" altLang="zh-CN"/>
              <a:t>&lt; </a:t>
            </a:r>
            <a:fld id="{A548B57D-AE10-4CF7-A9DF-59FEFA91B28E}" type="slidenum">
              <a:rPr lang="zh-CN" altLang="en-US" smtClean="0"/>
              <a:pPr/>
              <a:t>32</a:t>
            </a:fld>
            <a:r>
              <a:rPr lang="zh-CN" altLang="en-US"/>
              <a:t> </a:t>
            </a:r>
            <a:r>
              <a:rPr lang="en-US" altLang="zh-CN"/>
              <a:t>&gt;</a:t>
            </a:r>
            <a:endParaRPr lang="zh-CN" altLang="en-US" dirty="0"/>
          </a:p>
        </p:txBody>
      </p:sp>
      <p:sp>
        <p:nvSpPr>
          <p:cNvPr id="5" name="文本框 4">
            <a:extLst>
              <a:ext uri="{FF2B5EF4-FFF2-40B4-BE49-F238E27FC236}">
                <a16:creationId xmlns:a16="http://schemas.microsoft.com/office/drawing/2014/main" id="{EB412FBC-A248-E348-97C1-14A13D69B144}"/>
              </a:ext>
            </a:extLst>
          </p:cNvPr>
          <p:cNvSpPr txBox="1"/>
          <p:nvPr/>
        </p:nvSpPr>
        <p:spPr>
          <a:xfrm>
            <a:off x="1407562" y="1659210"/>
            <a:ext cx="8969828" cy="4634282"/>
          </a:xfrm>
          <a:prstGeom prst="rect">
            <a:avLst/>
          </a:prstGeom>
          <a:noFill/>
        </p:spPr>
        <p:txBody>
          <a:bodyPr wrap="square" rtlCol="0">
            <a:spAutoFit/>
          </a:bodyPr>
          <a:lstStyle/>
          <a:p>
            <a:pPr marL="342900" indent="-342900">
              <a:lnSpc>
                <a:spcPct val="200000"/>
              </a:lnSpc>
              <a:buClr>
                <a:schemeClr val="accent2"/>
              </a:buClr>
              <a:buFont typeface="Wingdings" pitchFamily="2" charset="2"/>
              <a:buChar char="Ø"/>
            </a:pPr>
            <a:r>
              <a:rPr lang="en" altLang="zh-CN" dirty="0"/>
              <a:t>next-line prefetcher </a:t>
            </a:r>
          </a:p>
          <a:p>
            <a:pPr marL="800100" lvl="1" indent="-342900">
              <a:lnSpc>
                <a:spcPct val="200000"/>
              </a:lnSpc>
              <a:buClr>
                <a:schemeClr val="accent2"/>
              </a:buClr>
              <a:buFont typeface="Wingdings" pitchFamily="2" charset="2"/>
              <a:buChar char="u"/>
            </a:pPr>
            <a:r>
              <a:rPr lang="zh-CN" altLang="en-US" sz="1600" dirty="0"/>
              <a:t>优点：现有可用的预取器</a:t>
            </a:r>
            <a:endParaRPr lang="en-US" altLang="zh-CN" sz="1600" dirty="0"/>
          </a:p>
          <a:p>
            <a:pPr marL="800100" lvl="1" indent="-342900">
              <a:lnSpc>
                <a:spcPct val="200000"/>
              </a:lnSpc>
              <a:buClr>
                <a:schemeClr val="accent2"/>
              </a:buClr>
              <a:buFont typeface="Wingdings" pitchFamily="2" charset="2"/>
              <a:buChar char="u"/>
            </a:pPr>
            <a:r>
              <a:rPr lang="zh-CN" altLang="en-US" sz="1600" dirty="0"/>
              <a:t>缺点：在处理</a:t>
            </a:r>
            <a:r>
              <a:rPr lang="en" altLang="zh-CN" sz="1600" dirty="0"/>
              <a:t>miss</a:t>
            </a:r>
            <a:r>
              <a:rPr lang="zh-CN" altLang="en-US" sz="1600" dirty="0"/>
              <a:t>较多情况下效率较低</a:t>
            </a:r>
            <a:endParaRPr lang="en-US" altLang="zh-CN" sz="1600" dirty="0"/>
          </a:p>
          <a:p>
            <a:pPr marL="342900" indent="-342900">
              <a:lnSpc>
                <a:spcPct val="200000"/>
              </a:lnSpc>
              <a:buClr>
                <a:schemeClr val="accent2"/>
              </a:buClr>
              <a:buFont typeface="Wingdings" pitchFamily="2" charset="2"/>
              <a:buChar char="Ø"/>
            </a:pPr>
            <a:r>
              <a:rPr lang="en" altLang="zh-CN" dirty="0"/>
              <a:t>temporal instruction prefetcher </a:t>
            </a:r>
          </a:p>
          <a:p>
            <a:pPr marL="800100" lvl="1" indent="-342900">
              <a:lnSpc>
                <a:spcPct val="200000"/>
              </a:lnSpc>
              <a:buClr>
                <a:schemeClr val="accent2"/>
              </a:buClr>
              <a:buFont typeface="Wingdings" pitchFamily="2" charset="2"/>
              <a:buChar char="u"/>
            </a:pPr>
            <a:r>
              <a:rPr lang="zh-CN" altLang="en-US" sz="1600" dirty="0"/>
              <a:t>优点：降低了指令</a:t>
            </a:r>
            <a:r>
              <a:rPr lang="en" altLang="zh-CN" sz="1600" dirty="0"/>
              <a:t>miss</a:t>
            </a:r>
            <a:r>
              <a:rPr lang="zh-CN" altLang="en-US" sz="1600" dirty="0"/>
              <a:t>的延迟</a:t>
            </a:r>
            <a:endParaRPr lang="en-US" altLang="zh-CN" sz="1600" dirty="0"/>
          </a:p>
          <a:p>
            <a:pPr marL="800100" lvl="1" indent="-342900">
              <a:lnSpc>
                <a:spcPct val="200000"/>
              </a:lnSpc>
              <a:buClr>
                <a:schemeClr val="accent2"/>
              </a:buClr>
              <a:buFont typeface="Wingdings" pitchFamily="2" charset="2"/>
              <a:buChar char="u"/>
            </a:pPr>
            <a:r>
              <a:rPr lang="zh-CN" altLang="en-US" sz="1600" dirty="0"/>
              <a:t>缺点：需要有额外存储的元数据</a:t>
            </a:r>
            <a:endParaRPr lang="en-US" altLang="zh-CN" sz="1600" dirty="0"/>
          </a:p>
          <a:p>
            <a:pPr marL="342900" indent="-342900">
              <a:lnSpc>
                <a:spcPct val="200000"/>
              </a:lnSpc>
              <a:buClr>
                <a:schemeClr val="accent2"/>
              </a:buClr>
              <a:buFont typeface="Wingdings" pitchFamily="2" charset="2"/>
              <a:buChar char="Ø"/>
            </a:pPr>
            <a:r>
              <a:rPr lang="en" altLang="zh-CN" dirty="0"/>
              <a:t>BTB-directed </a:t>
            </a:r>
            <a:r>
              <a:rPr lang="en-US" altLang="zh-CN" dirty="0"/>
              <a:t>prefetcher</a:t>
            </a:r>
          </a:p>
          <a:p>
            <a:pPr marL="800100" lvl="1" indent="-342900">
              <a:lnSpc>
                <a:spcPct val="200000"/>
              </a:lnSpc>
              <a:buClr>
                <a:schemeClr val="accent2"/>
              </a:buClr>
              <a:buFont typeface="Wingdings" pitchFamily="2" charset="2"/>
              <a:buChar char="u"/>
            </a:pPr>
            <a:r>
              <a:rPr lang="zh-CN" altLang="en-US" sz="1600" dirty="0"/>
              <a:t>优点：执行开销较低</a:t>
            </a:r>
            <a:endParaRPr lang="en-US" altLang="zh-CN" sz="1600" dirty="0"/>
          </a:p>
          <a:p>
            <a:pPr marL="800100" lvl="1" indent="-342900">
              <a:lnSpc>
                <a:spcPct val="200000"/>
              </a:lnSpc>
              <a:buClr>
                <a:schemeClr val="accent2"/>
              </a:buClr>
              <a:buFont typeface="Wingdings" pitchFamily="2" charset="2"/>
              <a:buChar char="u"/>
            </a:pPr>
            <a:r>
              <a:rPr lang="zh-CN" altLang="en-US" sz="1600" dirty="0"/>
              <a:t>缺点：需要对处理器前端进行大规模修改，而且对于指令数较多的任务而言，稳定性差</a:t>
            </a:r>
          </a:p>
        </p:txBody>
      </p:sp>
      <p:sp>
        <p:nvSpPr>
          <p:cNvPr id="4" name="矩形 3">
            <a:extLst>
              <a:ext uri="{FF2B5EF4-FFF2-40B4-BE49-F238E27FC236}">
                <a16:creationId xmlns:a16="http://schemas.microsoft.com/office/drawing/2014/main" id="{912481A4-A953-C34B-B009-C8EB39011FDF}"/>
              </a:ext>
            </a:extLst>
          </p:cNvPr>
          <p:cNvSpPr/>
          <p:nvPr/>
        </p:nvSpPr>
        <p:spPr>
          <a:xfrm>
            <a:off x="807173" y="1044746"/>
            <a:ext cx="10170607" cy="614464"/>
          </a:xfrm>
          <a:prstGeom prst="rect">
            <a:avLst/>
          </a:prstGeom>
        </p:spPr>
        <p:txBody>
          <a:bodyPr wrap="square">
            <a:spAutoFit/>
          </a:bodyPr>
          <a:lstStyle/>
          <a:p>
            <a:pPr marL="285750" indent="-285750">
              <a:lnSpc>
                <a:spcPct val="200000"/>
              </a:lnSpc>
              <a:buClr>
                <a:schemeClr val="accent1"/>
              </a:buClr>
              <a:buFont typeface="Wingdings" pitchFamily="2" charset="2"/>
              <a:buChar char="p"/>
            </a:pPr>
            <a:r>
              <a:rPr lang="zh-CN" altLang="en-US" sz="2000" dirty="0"/>
              <a:t>    处理器经常要处理的指令和</a:t>
            </a:r>
            <a:r>
              <a:rPr lang="en" altLang="zh-CN" sz="2000" dirty="0"/>
              <a:t>BTB miss</a:t>
            </a:r>
            <a:r>
              <a:rPr lang="zh-CN" altLang="en-US" sz="2000" dirty="0"/>
              <a:t> 导致指令执行不充分，进而导致性能损失</a:t>
            </a:r>
            <a:endParaRPr lang="zh-CN" altLang="en-US" sz="2800" dirty="0"/>
          </a:p>
        </p:txBody>
      </p:sp>
    </p:spTree>
    <p:extLst>
      <p:ext uri="{BB962C8B-B14F-4D97-AF65-F5344CB8AC3E}">
        <p14:creationId xmlns:p14="http://schemas.microsoft.com/office/powerpoint/2010/main" val="27623011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4EDA6F-30C5-4346-BEF7-671705D42C91}"/>
              </a:ext>
            </a:extLst>
          </p:cNvPr>
          <p:cNvSpPr>
            <a:spLocks noGrp="1"/>
          </p:cNvSpPr>
          <p:nvPr>
            <p:ph type="title"/>
          </p:nvPr>
        </p:nvSpPr>
        <p:spPr/>
        <p:txBody>
          <a:bodyPr/>
          <a:lstStyle/>
          <a:p>
            <a:r>
              <a:rPr kumimoji="1" lang="en-US" altLang="zh-CN" dirty="0"/>
              <a:t>4.2</a:t>
            </a:r>
            <a:r>
              <a:rPr kumimoji="1" lang="zh-CN" altLang="en-US" dirty="0"/>
              <a:t> 本文贡献</a:t>
            </a:r>
          </a:p>
        </p:txBody>
      </p:sp>
      <p:sp>
        <p:nvSpPr>
          <p:cNvPr id="3" name="灯片编号占位符 2">
            <a:extLst>
              <a:ext uri="{FF2B5EF4-FFF2-40B4-BE49-F238E27FC236}">
                <a16:creationId xmlns:a16="http://schemas.microsoft.com/office/drawing/2014/main" id="{0690433D-441B-FD45-96FF-B237696CEF6D}"/>
              </a:ext>
            </a:extLst>
          </p:cNvPr>
          <p:cNvSpPr>
            <a:spLocks noGrp="1"/>
          </p:cNvSpPr>
          <p:nvPr>
            <p:ph type="sldNum" sz="quarter" idx="4"/>
          </p:nvPr>
        </p:nvSpPr>
        <p:spPr/>
        <p:txBody>
          <a:bodyPr/>
          <a:lstStyle/>
          <a:p>
            <a:r>
              <a:rPr lang="en-US" altLang="zh-CN"/>
              <a:t>&lt; </a:t>
            </a:r>
            <a:fld id="{A548B57D-AE10-4CF7-A9DF-59FEFA91B28E}" type="slidenum">
              <a:rPr lang="zh-CN" altLang="en-US" smtClean="0"/>
              <a:pPr/>
              <a:t>33</a:t>
            </a:fld>
            <a:r>
              <a:rPr lang="zh-CN" altLang="en-US"/>
              <a:t> </a:t>
            </a:r>
            <a:r>
              <a:rPr lang="en-US" altLang="zh-CN"/>
              <a:t>&gt;</a:t>
            </a:r>
            <a:endParaRPr lang="zh-CN" altLang="en-US" dirty="0"/>
          </a:p>
        </p:txBody>
      </p:sp>
      <p:sp>
        <p:nvSpPr>
          <p:cNvPr id="5" name="文本框 4">
            <a:extLst>
              <a:ext uri="{FF2B5EF4-FFF2-40B4-BE49-F238E27FC236}">
                <a16:creationId xmlns:a16="http://schemas.microsoft.com/office/drawing/2014/main" id="{EB412FBC-A248-E348-97C1-14A13D69B144}"/>
              </a:ext>
            </a:extLst>
          </p:cNvPr>
          <p:cNvSpPr txBox="1"/>
          <p:nvPr/>
        </p:nvSpPr>
        <p:spPr>
          <a:xfrm>
            <a:off x="1407563" y="1817003"/>
            <a:ext cx="8969828" cy="3710952"/>
          </a:xfrm>
          <a:prstGeom prst="rect">
            <a:avLst/>
          </a:prstGeom>
          <a:noFill/>
        </p:spPr>
        <p:txBody>
          <a:bodyPr wrap="square" rtlCol="0">
            <a:spAutoFit/>
          </a:bodyPr>
          <a:lstStyle/>
          <a:p>
            <a:pPr marL="285750" indent="-285750">
              <a:lnSpc>
                <a:spcPct val="200000"/>
              </a:lnSpc>
              <a:buClr>
                <a:schemeClr val="accent2"/>
              </a:buClr>
              <a:buFont typeface="Wingdings" pitchFamily="2" charset="2"/>
              <a:buChar char="Ø"/>
            </a:pPr>
            <a:r>
              <a:rPr lang="en" altLang="zh-CN" dirty="0"/>
              <a:t>SN4L </a:t>
            </a:r>
            <a:r>
              <a:rPr lang="en-US" altLang="zh-CN" dirty="0"/>
              <a:t>prefetcher</a:t>
            </a:r>
          </a:p>
          <a:p>
            <a:pPr marL="742950" lvl="1" indent="-285750">
              <a:lnSpc>
                <a:spcPct val="200000"/>
              </a:lnSpc>
              <a:buClr>
                <a:schemeClr val="accent2"/>
              </a:buClr>
              <a:buFont typeface="Wingdings" pitchFamily="2" charset="2"/>
              <a:buChar char="u"/>
            </a:pPr>
            <a:r>
              <a:rPr lang="en-US" altLang="zh-CN" dirty="0"/>
              <a:t> </a:t>
            </a:r>
            <a:r>
              <a:rPr lang="zh-CN" altLang="en-US" sz="1600" dirty="0"/>
              <a:t>可以消除大多数的顺序指令</a:t>
            </a:r>
            <a:r>
              <a:rPr lang="en" altLang="zh-CN" sz="1600" dirty="0"/>
              <a:t>miss</a:t>
            </a:r>
            <a:r>
              <a:rPr lang="zh-CN" altLang="en-US" sz="1600" dirty="0"/>
              <a:t>，可预测并移除无用预取</a:t>
            </a:r>
            <a:endParaRPr lang="zh-CN" altLang="en-US" dirty="0"/>
          </a:p>
          <a:p>
            <a:pPr marL="285750" indent="-285750">
              <a:lnSpc>
                <a:spcPct val="200000"/>
              </a:lnSpc>
              <a:buClr>
                <a:schemeClr val="accent2"/>
              </a:buClr>
              <a:buFont typeface="Wingdings" pitchFamily="2" charset="2"/>
              <a:buChar char="Ø"/>
            </a:pPr>
            <a:r>
              <a:rPr lang="en-US" altLang="zh-CN" dirty="0"/>
              <a:t>Dis prefetcher</a:t>
            </a:r>
          </a:p>
          <a:p>
            <a:pPr marL="742950" lvl="1" indent="-285750">
              <a:lnSpc>
                <a:spcPct val="200000"/>
              </a:lnSpc>
              <a:buClr>
                <a:schemeClr val="accent2"/>
              </a:buClr>
              <a:buFont typeface="Wingdings" pitchFamily="2" charset="2"/>
              <a:buChar char="u"/>
            </a:pPr>
            <a:r>
              <a:rPr lang="zh-CN" altLang="en-US" sz="1600" dirty="0"/>
              <a:t>由于跳转指令导致的不连续性，</a:t>
            </a:r>
            <a:r>
              <a:rPr lang="en" altLang="zh-CN" sz="1600" dirty="0"/>
              <a:t>discontinuity</a:t>
            </a:r>
            <a:r>
              <a:rPr lang="zh-CN" altLang="en-US" sz="1600" dirty="0"/>
              <a:t> </a:t>
            </a:r>
            <a:r>
              <a:rPr lang="en-US" altLang="zh-CN" sz="1600" dirty="0"/>
              <a:t>prefetcher</a:t>
            </a:r>
            <a:r>
              <a:rPr lang="zh-CN" altLang="en-US" sz="1600" dirty="0"/>
              <a:t> 可以减少剩余的非连续性</a:t>
            </a:r>
            <a:r>
              <a:rPr lang="en" altLang="zh-CN" sz="1600" dirty="0"/>
              <a:t>miss</a:t>
            </a:r>
            <a:r>
              <a:rPr lang="zh-CN" altLang="en" sz="1600" dirty="0"/>
              <a:t>，</a:t>
            </a:r>
            <a:r>
              <a:rPr lang="zh-CN" altLang="en-US" sz="1600" dirty="0"/>
              <a:t>减少了预取器的</a:t>
            </a:r>
            <a:r>
              <a:rPr lang="en" altLang="zh-CN" sz="1600" dirty="0"/>
              <a:t>area overhead</a:t>
            </a:r>
          </a:p>
          <a:p>
            <a:pPr marL="285750" indent="-285750">
              <a:lnSpc>
                <a:spcPct val="200000"/>
              </a:lnSpc>
              <a:buClr>
                <a:schemeClr val="accent2"/>
              </a:buClr>
              <a:buFont typeface="Wingdings" pitchFamily="2" charset="2"/>
              <a:buChar char="Ø"/>
            </a:pPr>
            <a:r>
              <a:rPr lang="en" altLang="zh-CN" dirty="0"/>
              <a:t>BTB</a:t>
            </a:r>
            <a:r>
              <a:rPr lang="en-US" altLang="zh-CN" dirty="0"/>
              <a:t> prefetcher</a:t>
            </a:r>
          </a:p>
          <a:p>
            <a:pPr marL="742950" lvl="1" indent="-285750">
              <a:lnSpc>
                <a:spcPct val="200000"/>
              </a:lnSpc>
              <a:buClr>
                <a:schemeClr val="accent2"/>
              </a:buClr>
              <a:buFont typeface="Wingdings" pitchFamily="2" charset="2"/>
              <a:buChar char="u"/>
            </a:pPr>
            <a:r>
              <a:rPr lang="zh-CN" altLang="en-US" sz="1600" dirty="0"/>
              <a:t>减少</a:t>
            </a:r>
            <a:r>
              <a:rPr lang="en" altLang="zh-CN" sz="1600" dirty="0"/>
              <a:t>BTB miss</a:t>
            </a:r>
            <a:r>
              <a:rPr lang="zh-CN" altLang="en" sz="1600" dirty="0"/>
              <a:t>，</a:t>
            </a:r>
            <a:r>
              <a:rPr lang="zh-CN" altLang="en-US" sz="1600" dirty="0"/>
              <a:t>减小了存储空间占用，并且提高了运行性能</a:t>
            </a:r>
          </a:p>
        </p:txBody>
      </p:sp>
      <p:sp>
        <p:nvSpPr>
          <p:cNvPr id="4" name="矩形 3">
            <a:extLst>
              <a:ext uri="{FF2B5EF4-FFF2-40B4-BE49-F238E27FC236}">
                <a16:creationId xmlns:a16="http://schemas.microsoft.com/office/drawing/2014/main" id="{912481A4-A953-C34B-B009-C8EB39011FDF}"/>
              </a:ext>
            </a:extLst>
          </p:cNvPr>
          <p:cNvSpPr/>
          <p:nvPr/>
        </p:nvSpPr>
        <p:spPr>
          <a:xfrm>
            <a:off x="1009021" y="1247617"/>
            <a:ext cx="10018207" cy="499047"/>
          </a:xfrm>
          <a:prstGeom prst="rect">
            <a:avLst/>
          </a:prstGeom>
        </p:spPr>
        <p:txBody>
          <a:bodyPr wrap="square">
            <a:spAutoFit/>
          </a:bodyPr>
          <a:lstStyle/>
          <a:p>
            <a:pPr marL="285750" indent="-285750">
              <a:lnSpc>
                <a:spcPct val="150000"/>
              </a:lnSpc>
              <a:buClr>
                <a:schemeClr val="accent1"/>
              </a:buClr>
              <a:buFont typeface="Wingdings" pitchFamily="2" charset="2"/>
              <a:buChar char="p"/>
            </a:pPr>
            <a:r>
              <a:rPr lang="zh-CN" altLang="en-US" sz="2000" dirty="0"/>
              <a:t>    本文提出的分而治之方法解决了上述处理器前端瓶颈，并提出了以下预取方案：</a:t>
            </a:r>
            <a:endParaRPr lang="zh-CN" altLang="en-US" sz="2800" dirty="0"/>
          </a:p>
        </p:txBody>
      </p:sp>
    </p:spTree>
    <p:extLst>
      <p:ext uri="{BB962C8B-B14F-4D97-AF65-F5344CB8AC3E}">
        <p14:creationId xmlns:p14="http://schemas.microsoft.com/office/powerpoint/2010/main" val="9012399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B63B19E3-B324-4AB0-B0A9-59C0B24F9771}"/>
              </a:ext>
            </a:extLst>
          </p:cNvPr>
          <p:cNvPicPr>
            <a:picLocks noChangeAspect="1"/>
          </p:cNvPicPr>
          <p:nvPr/>
        </p:nvPicPr>
        <p:blipFill>
          <a:blip r:embed="rId3"/>
          <a:stretch>
            <a:fillRect/>
          </a:stretch>
        </p:blipFill>
        <p:spPr>
          <a:xfrm>
            <a:off x="0" y="0"/>
            <a:ext cx="12192000" cy="3357217"/>
          </a:xfrm>
          <a:prstGeom prst="rect">
            <a:avLst/>
          </a:prstGeom>
        </p:spPr>
      </p:pic>
      <p:sp>
        <p:nvSpPr>
          <p:cNvPr id="10" name="矩形 9">
            <a:extLst>
              <a:ext uri="{FF2B5EF4-FFF2-40B4-BE49-F238E27FC236}">
                <a16:creationId xmlns:a16="http://schemas.microsoft.com/office/drawing/2014/main" id="{DB299257-7CA5-4D33-A2DB-D925E9099A81}"/>
              </a:ext>
            </a:extLst>
          </p:cNvPr>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48" name="组合 47">
            <a:extLst>
              <a:ext uri="{FF2B5EF4-FFF2-40B4-BE49-F238E27FC236}">
                <a16:creationId xmlns:a16="http://schemas.microsoft.com/office/drawing/2014/main" id="{D1AEB94A-8B15-40BF-8B95-B074B50A1E8C}"/>
              </a:ext>
            </a:extLst>
          </p:cNvPr>
          <p:cNvGrpSpPr/>
          <p:nvPr/>
        </p:nvGrpSpPr>
        <p:grpSpPr>
          <a:xfrm>
            <a:off x="539327" y="329882"/>
            <a:ext cx="1512002" cy="444892"/>
            <a:chOff x="9556201" y="498129"/>
            <a:chExt cx="1993881" cy="586680"/>
          </a:xfrm>
        </p:grpSpPr>
        <p:grpSp>
          <p:nvGrpSpPr>
            <p:cNvPr id="49" name="组合 48">
              <a:extLst>
                <a:ext uri="{FF2B5EF4-FFF2-40B4-BE49-F238E27FC236}">
                  <a16:creationId xmlns:a16="http://schemas.microsoft.com/office/drawing/2014/main" id="{C670CE27-AD3B-48D7-B111-B6F813C89666}"/>
                </a:ext>
              </a:extLst>
            </p:cNvPr>
            <p:cNvGrpSpPr/>
            <p:nvPr userDrawn="1"/>
          </p:nvGrpSpPr>
          <p:grpSpPr>
            <a:xfrm>
              <a:off x="10239376" y="968937"/>
              <a:ext cx="1307697" cy="96254"/>
              <a:chOff x="4616246" y="3878362"/>
              <a:chExt cx="5571416" cy="410087"/>
            </a:xfrm>
            <a:solidFill>
              <a:schemeClr val="tx1">
                <a:alpha val="80000"/>
              </a:schemeClr>
            </a:solidFill>
          </p:grpSpPr>
          <p:sp>
            <p:nvSpPr>
              <p:cNvPr id="92" name="Freeform 17">
                <a:extLst>
                  <a:ext uri="{FF2B5EF4-FFF2-40B4-BE49-F238E27FC236}">
                    <a16:creationId xmlns:a16="http://schemas.microsoft.com/office/drawing/2014/main" id="{081853A9-7536-4305-9A88-AC7B1242E91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3" name="Freeform 18">
                <a:extLst>
                  <a:ext uri="{FF2B5EF4-FFF2-40B4-BE49-F238E27FC236}">
                    <a16:creationId xmlns:a16="http://schemas.microsoft.com/office/drawing/2014/main" id="{B4B1DAB1-3897-48FC-A4E6-F0A5C940FCCF}"/>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4" name="Freeform 19">
                <a:extLst>
                  <a:ext uri="{FF2B5EF4-FFF2-40B4-BE49-F238E27FC236}">
                    <a16:creationId xmlns:a16="http://schemas.microsoft.com/office/drawing/2014/main" id="{C45178DF-0CD8-4075-B6D9-58AF9C8024F4}"/>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5" name="Freeform 20">
                <a:extLst>
                  <a:ext uri="{FF2B5EF4-FFF2-40B4-BE49-F238E27FC236}">
                    <a16:creationId xmlns:a16="http://schemas.microsoft.com/office/drawing/2014/main" id="{DA0A5B23-F1C0-4E55-BD35-96DC8092DA1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6" name="Freeform 21">
                <a:extLst>
                  <a:ext uri="{FF2B5EF4-FFF2-40B4-BE49-F238E27FC236}">
                    <a16:creationId xmlns:a16="http://schemas.microsoft.com/office/drawing/2014/main" id="{DFA7206F-FC39-477F-8689-5C2D13A41FED}"/>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7" name="Freeform 22">
                <a:extLst>
                  <a:ext uri="{FF2B5EF4-FFF2-40B4-BE49-F238E27FC236}">
                    <a16:creationId xmlns:a16="http://schemas.microsoft.com/office/drawing/2014/main" id="{FF05D694-D924-46EE-8D4E-4539E0E0DFA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8" name="Freeform 23">
                <a:extLst>
                  <a:ext uri="{FF2B5EF4-FFF2-40B4-BE49-F238E27FC236}">
                    <a16:creationId xmlns:a16="http://schemas.microsoft.com/office/drawing/2014/main" id="{1F47487D-441A-4141-BCEC-9376A384329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9" name="Freeform 25">
                <a:extLst>
                  <a:ext uri="{FF2B5EF4-FFF2-40B4-BE49-F238E27FC236}">
                    <a16:creationId xmlns:a16="http://schemas.microsoft.com/office/drawing/2014/main" id="{EB376BD0-F0A4-4375-B699-6B3BA236969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0" name="Freeform 27">
                <a:extLst>
                  <a:ext uri="{FF2B5EF4-FFF2-40B4-BE49-F238E27FC236}">
                    <a16:creationId xmlns:a16="http://schemas.microsoft.com/office/drawing/2014/main" id="{E37ABF55-875E-4B44-B1EB-FAF841C459C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1" name="Freeform 29">
                <a:extLst>
                  <a:ext uri="{FF2B5EF4-FFF2-40B4-BE49-F238E27FC236}">
                    <a16:creationId xmlns:a16="http://schemas.microsoft.com/office/drawing/2014/main" id="{F007C660-E6A6-42E5-B24B-DACA21D9129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2" name="Freeform 30">
                <a:extLst>
                  <a:ext uri="{FF2B5EF4-FFF2-40B4-BE49-F238E27FC236}">
                    <a16:creationId xmlns:a16="http://schemas.microsoft.com/office/drawing/2014/main" id="{3326C88A-CD43-45E3-8002-778B318B3356}"/>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3" name="Freeform 31">
                <a:extLst>
                  <a:ext uri="{FF2B5EF4-FFF2-40B4-BE49-F238E27FC236}">
                    <a16:creationId xmlns:a16="http://schemas.microsoft.com/office/drawing/2014/main" id="{0108BDDF-7D21-4BCF-9D9E-3726EF006E38}"/>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4" name="Freeform 32">
                <a:extLst>
                  <a:ext uri="{FF2B5EF4-FFF2-40B4-BE49-F238E27FC236}">
                    <a16:creationId xmlns:a16="http://schemas.microsoft.com/office/drawing/2014/main" id="{7A01CE52-A5C1-4441-829F-84122F4233C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5" name="Freeform 33">
                <a:extLst>
                  <a:ext uri="{FF2B5EF4-FFF2-40B4-BE49-F238E27FC236}">
                    <a16:creationId xmlns:a16="http://schemas.microsoft.com/office/drawing/2014/main" id="{E9102CE7-5724-4CBA-9A28-1A5E8E3DE687}"/>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6" name="Freeform 34">
                <a:extLst>
                  <a:ext uri="{FF2B5EF4-FFF2-40B4-BE49-F238E27FC236}">
                    <a16:creationId xmlns:a16="http://schemas.microsoft.com/office/drawing/2014/main" id="{540C1AAF-6F99-45D4-AAFE-0BA040F7CF0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7" name="Freeform 35">
                <a:extLst>
                  <a:ext uri="{FF2B5EF4-FFF2-40B4-BE49-F238E27FC236}">
                    <a16:creationId xmlns:a16="http://schemas.microsoft.com/office/drawing/2014/main" id="{309D6D3A-A757-4994-A763-C2232EBE596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0" name="组合 49">
              <a:extLst>
                <a:ext uri="{FF2B5EF4-FFF2-40B4-BE49-F238E27FC236}">
                  <a16:creationId xmlns:a16="http://schemas.microsoft.com/office/drawing/2014/main" id="{0356161D-A938-4880-953E-7AB2B3B8E8DF}"/>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a:extLst>
                  <a:ext uri="{FF2B5EF4-FFF2-40B4-BE49-F238E27FC236}">
                    <a16:creationId xmlns:a16="http://schemas.microsoft.com/office/drawing/2014/main" id="{3C735E9E-D066-497A-BF44-229741DA20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1" name="Freeform 10">
                <a:extLst>
                  <a:ext uri="{FF2B5EF4-FFF2-40B4-BE49-F238E27FC236}">
                    <a16:creationId xmlns:a16="http://schemas.microsoft.com/office/drawing/2014/main" id="{77F1611D-5A69-44A9-9D3C-E339D89FF59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2" name="Freeform 11">
                <a:extLst>
                  <a:ext uri="{FF2B5EF4-FFF2-40B4-BE49-F238E27FC236}">
                    <a16:creationId xmlns:a16="http://schemas.microsoft.com/office/drawing/2014/main" id="{64DA6B4B-9F6D-4890-BEE8-AEDABFB091E1}"/>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3" name="Freeform 12">
                <a:extLst>
                  <a:ext uri="{FF2B5EF4-FFF2-40B4-BE49-F238E27FC236}">
                    <a16:creationId xmlns:a16="http://schemas.microsoft.com/office/drawing/2014/main" id="{CA74F61F-AFEC-4D3F-98F9-23C3496DACD7}"/>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4" name="Freeform 13">
                <a:extLst>
                  <a:ext uri="{FF2B5EF4-FFF2-40B4-BE49-F238E27FC236}">
                    <a16:creationId xmlns:a16="http://schemas.microsoft.com/office/drawing/2014/main" id="{AF197EB1-236C-40B7-B526-F47542EF427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5" name="Freeform 14">
                <a:extLst>
                  <a:ext uri="{FF2B5EF4-FFF2-40B4-BE49-F238E27FC236}">
                    <a16:creationId xmlns:a16="http://schemas.microsoft.com/office/drawing/2014/main" id="{D9CB3D7B-62EA-4E6B-8A82-7DD6EFEA08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6" name="Freeform 15">
                <a:extLst>
                  <a:ext uri="{FF2B5EF4-FFF2-40B4-BE49-F238E27FC236}">
                    <a16:creationId xmlns:a16="http://schemas.microsoft.com/office/drawing/2014/main" id="{C1990420-A279-4504-87C6-4C02D06CBE5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7" name="Freeform 16">
                <a:extLst>
                  <a:ext uri="{FF2B5EF4-FFF2-40B4-BE49-F238E27FC236}">
                    <a16:creationId xmlns:a16="http://schemas.microsoft.com/office/drawing/2014/main" id="{4F8CA5A0-AA18-4CE4-AB4C-62928196F5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8" name="Freeform 24">
                <a:extLst>
                  <a:ext uri="{FF2B5EF4-FFF2-40B4-BE49-F238E27FC236}">
                    <a16:creationId xmlns:a16="http://schemas.microsoft.com/office/drawing/2014/main" id="{F1A110A0-5963-46F7-BD5E-C0B3D040086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9" name="Freeform 26">
                <a:extLst>
                  <a:ext uri="{FF2B5EF4-FFF2-40B4-BE49-F238E27FC236}">
                    <a16:creationId xmlns:a16="http://schemas.microsoft.com/office/drawing/2014/main" id="{B3D3186F-A8CD-44DB-BA9B-E58F7ABF53F7}"/>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0" name="Freeform 28">
                <a:extLst>
                  <a:ext uri="{FF2B5EF4-FFF2-40B4-BE49-F238E27FC236}">
                    <a16:creationId xmlns:a16="http://schemas.microsoft.com/office/drawing/2014/main" id="{DD23926F-1082-4647-9C9B-338762F57229}"/>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1" name="Freeform 36">
                <a:extLst>
                  <a:ext uri="{FF2B5EF4-FFF2-40B4-BE49-F238E27FC236}">
                    <a16:creationId xmlns:a16="http://schemas.microsoft.com/office/drawing/2014/main" id="{3F3C6A4A-0F05-428F-AB98-6D383AF27001}"/>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51" name="组合 50">
              <a:extLst>
                <a:ext uri="{FF2B5EF4-FFF2-40B4-BE49-F238E27FC236}">
                  <a16:creationId xmlns:a16="http://schemas.microsoft.com/office/drawing/2014/main" id="{FA65D997-18E5-4710-A9E4-4BC6C7CF074B}"/>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52" name="Freeform 8">
                <a:extLst>
                  <a:ext uri="{FF2B5EF4-FFF2-40B4-BE49-F238E27FC236}">
                    <a16:creationId xmlns:a16="http://schemas.microsoft.com/office/drawing/2014/main" id="{835427DA-EDE4-4187-BFB0-5D4A6E556E0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2">
                <a:extLst>
                  <a:ext uri="{FF2B5EF4-FFF2-40B4-BE49-F238E27FC236}">
                    <a16:creationId xmlns:a16="http://schemas.microsoft.com/office/drawing/2014/main" id="{AC8530D1-BF74-4D34-BFBA-4DEC5038F90B}"/>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43">
                <a:extLst>
                  <a:ext uri="{FF2B5EF4-FFF2-40B4-BE49-F238E27FC236}">
                    <a16:creationId xmlns:a16="http://schemas.microsoft.com/office/drawing/2014/main" id="{ACDA96D1-C0C2-421D-899D-337563B3874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44">
                <a:extLst>
                  <a:ext uri="{FF2B5EF4-FFF2-40B4-BE49-F238E27FC236}">
                    <a16:creationId xmlns:a16="http://schemas.microsoft.com/office/drawing/2014/main" id="{6BA28EC7-B2A4-4C8E-B367-70E92B082E7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45">
                <a:extLst>
                  <a:ext uri="{FF2B5EF4-FFF2-40B4-BE49-F238E27FC236}">
                    <a16:creationId xmlns:a16="http://schemas.microsoft.com/office/drawing/2014/main" id="{6D907863-D9CD-4A46-A903-2B890D2B525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46">
                <a:extLst>
                  <a:ext uri="{FF2B5EF4-FFF2-40B4-BE49-F238E27FC236}">
                    <a16:creationId xmlns:a16="http://schemas.microsoft.com/office/drawing/2014/main" id="{94CF996C-52CD-41E7-AD5B-8711D81F7AC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47">
                <a:extLst>
                  <a:ext uri="{FF2B5EF4-FFF2-40B4-BE49-F238E27FC236}">
                    <a16:creationId xmlns:a16="http://schemas.microsoft.com/office/drawing/2014/main" id="{2ECD43A7-C07F-409E-93E6-5969FE7596A8}"/>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48">
                <a:extLst>
                  <a:ext uri="{FF2B5EF4-FFF2-40B4-BE49-F238E27FC236}">
                    <a16:creationId xmlns:a16="http://schemas.microsoft.com/office/drawing/2014/main" id="{858465E4-E255-4032-8989-57DB3924E5E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0" name="Freeform 49">
                <a:extLst>
                  <a:ext uri="{FF2B5EF4-FFF2-40B4-BE49-F238E27FC236}">
                    <a16:creationId xmlns:a16="http://schemas.microsoft.com/office/drawing/2014/main" id="{05E5B901-23B2-4841-8023-956C7060F53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0">
                <a:extLst>
                  <a:ext uri="{FF2B5EF4-FFF2-40B4-BE49-F238E27FC236}">
                    <a16:creationId xmlns:a16="http://schemas.microsoft.com/office/drawing/2014/main" id="{51512091-365E-415B-99A3-33052CE4AB5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1">
                <a:extLst>
                  <a:ext uri="{FF2B5EF4-FFF2-40B4-BE49-F238E27FC236}">
                    <a16:creationId xmlns:a16="http://schemas.microsoft.com/office/drawing/2014/main" id="{5D3E4613-8156-4B7E-8452-5BBD312A67D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2">
                <a:extLst>
                  <a:ext uri="{FF2B5EF4-FFF2-40B4-BE49-F238E27FC236}">
                    <a16:creationId xmlns:a16="http://schemas.microsoft.com/office/drawing/2014/main" id="{65533459-BCF0-4DA3-8E77-4A62E08C87C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3">
                <a:extLst>
                  <a:ext uri="{FF2B5EF4-FFF2-40B4-BE49-F238E27FC236}">
                    <a16:creationId xmlns:a16="http://schemas.microsoft.com/office/drawing/2014/main" id="{ECEF09EC-ABE5-4A6C-BA20-7652C18A197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54">
                <a:extLst>
                  <a:ext uri="{FF2B5EF4-FFF2-40B4-BE49-F238E27FC236}">
                    <a16:creationId xmlns:a16="http://schemas.microsoft.com/office/drawing/2014/main" id="{B2B0AB1F-E098-4F96-A045-6FC0743F8D9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55">
                <a:extLst>
                  <a:ext uri="{FF2B5EF4-FFF2-40B4-BE49-F238E27FC236}">
                    <a16:creationId xmlns:a16="http://schemas.microsoft.com/office/drawing/2014/main" id="{FC866B4E-157E-4D7D-B386-695EF150F88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56">
                <a:extLst>
                  <a:ext uri="{FF2B5EF4-FFF2-40B4-BE49-F238E27FC236}">
                    <a16:creationId xmlns:a16="http://schemas.microsoft.com/office/drawing/2014/main" id="{2FA9B544-1DBF-47D0-BBAF-24EDBF56FD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57">
                <a:extLst>
                  <a:ext uri="{FF2B5EF4-FFF2-40B4-BE49-F238E27FC236}">
                    <a16:creationId xmlns:a16="http://schemas.microsoft.com/office/drawing/2014/main" id="{1FB7FBBA-593C-4186-89CA-211D9B07D1D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9" name="Freeform 58">
                <a:extLst>
                  <a:ext uri="{FF2B5EF4-FFF2-40B4-BE49-F238E27FC236}">
                    <a16:creationId xmlns:a16="http://schemas.microsoft.com/office/drawing/2014/main" id="{EC0B5CA8-F6A1-4B61-9258-BE05D73626A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0" name="Freeform 59">
                <a:extLst>
                  <a:ext uri="{FF2B5EF4-FFF2-40B4-BE49-F238E27FC236}">
                    <a16:creationId xmlns:a16="http://schemas.microsoft.com/office/drawing/2014/main" id="{3834E14F-7B73-4198-84C3-7B8E28F47B0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1" name="Freeform 60">
                <a:extLst>
                  <a:ext uri="{FF2B5EF4-FFF2-40B4-BE49-F238E27FC236}">
                    <a16:creationId xmlns:a16="http://schemas.microsoft.com/office/drawing/2014/main" id="{3C9B3685-8414-4CF5-BB3E-58D379EDC95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2" name="Freeform 61">
                <a:extLst>
                  <a:ext uri="{FF2B5EF4-FFF2-40B4-BE49-F238E27FC236}">
                    <a16:creationId xmlns:a16="http://schemas.microsoft.com/office/drawing/2014/main" id="{B9FE02C3-0F67-4D2E-9A2E-83353165E4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3" name="Freeform 62">
                <a:extLst>
                  <a:ext uri="{FF2B5EF4-FFF2-40B4-BE49-F238E27FC236}">
                    <a16:creationId xmlns:a16="http://schemas.microsoft.com/office/drawing/2014/main" id="{01962AC5-CA12-4B17-9D37-92C19F4DF5B6}"/>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74" name="Freeform 71">
                <a:extLst>
                  <a:ext uri="{FF2B5EF4-FFF2-40B4-BE49-F238E27FC236}">
                    <a16:creationId xmlns:a16="http://schemas.microsoft.com/office/drawing/2014/main" id="{7B77D44D-B43D-4F4D-B3FA-14EAC8689EE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sp>
        <p:nvSpPr>
          <p:cNvPr id="80" name="矩形: 圆角 79">
            <a:extLst>
              <a:ext uri="{FF2B5EF4-FFF2-40B4-BE49-F238E27FC236}">
                <a16:creationId xmlns:a16="http://schemas.microsoft.com/office/drawing/2014/main" id="{B4AD616D-7F32-4037-830F-29F19364C0F3}"/>
              </a:ext>
            </a:extLst>
          </p:cNvPr>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08" name="矩形 107">
            <a:extLst>
              <a:ext uri="{FF2B5EF4-FFF2-40B4-BE49-F238E27FC236}">
                <a16:creationId xmlns:a16="http://schemas.microsoft.com/office/drawing/2014/main" id="{F104CDA8-A507-4894-88EF-58906815F2B7}"/>
              </a:ext>
            </a:extLst>
          </p:cNvPr>
          <p:cNvSpPr/>
          <p:nvPr/>
        </p:nvSpPr>
        <p:spPr>
          <a:xfrm>
            <a:off x="1623934" y="3094190"/>
            <a:ext cx="8944132" cy="767326"/>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zh-CN" altLang="en-US" sz="4000" b="1" spc="300" dirty="0">
                <a:solidFill>
                  <a:schemeClr val="tx1">
                    <a:lumMod val="85000"/>
                    <a:lumOff val="15000"/>
                  </a:schemeClr>
                </a:solidFill>
                <a:latin typeface="Arial" panose="020B0604020202020204" pitchFamily="34" charset="0"/>
                <a:ea typeface="Microsoft YaHei" panose="020B0503020204020204" pitchFamily="34" charset="-122"/>
                <a:cs typeface="+mn-ea"/>
                <a:sym typeface="Arial" panose="020B0604020202020204" pitchFamily="34" charset="0"/>
              </a:rPr>
              <a:t>感谢您的批评指正</a:t>
            </a:r>
          </a:p>
        </p:txBody>
      </p:sp>
      <p:grpSp>
        <p:nvGrpSpPr>
          <p:cNvPr id="109" name="组合 108">
            <a:extLst>
              <a:ext uri="{FF2B5EF4-FFF2-40B4-BE49-F238E27FC236}">
                <a16:creationId xmlns:a16="http://schemas.microsoft.com/office/drawing/2014/main" id="{2DCD92FC-3EE7-450F-BF96-C78ACC391C82}"/>
              </a:ext>
            </a:extLst>
          </p:cNvPr>
          <p:cNvGrpSpPr/>
          <p:nvPr/>
        </p:nvGrpSpPr>
        <p:grpSpPr>
          <a:xfrm>
            <a:off x="3823642" y="4182101"/>
            <a:ext cx="4649798" cy="369332"/>
            <a:chOff x="1373332" y="6373313"/>
            <a:chExt cx="6240722" cy="369332"/>
          </a:xfrm>
        </p:grpSpPr>
        <p:sp>
          <p:nvSpPr>
            <p:cNvPr id="110" name="文本框 109">
              <a:extLst>
                <a:ext uri="{FF2B5EF4-FFF2-40B4-BE49-F238E27FC236}">
                  <a16:creationId xmlns:a16="http://schemas.microsoft.com/office/drawing/2014/main" id="{E2AD0845-DE7C-4FE9-8525-E80AB024EF14}"/>
                </a:ext>
              </a:extLst>
            </p:cNvPr>
            <p:cNvSpPr txBox="1"/>
            <p:nvPr/>
          </p:nvSpPr>
          <p:spPr>
            <a:xfrm>
              <a:off x="1373332" y="6373313"/>
              <a:ext cx="3036108" cy="369332"/>
            </a:xfrm>
            <a:prstGeom prst="rect">
              <a:avLst/>
            </a:prstGeom>
            <a:noFill/>
          </p:spPr>
          <p:txBody>
            <a:bodyPr wrap="square" rtlCol="0">
              <a:spAutoFit/>
            </a:bodyPr>
            <a:lstStyle/>
            <a:p>
              <a:r>
                <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北京大学 </a:t>
              </a:r>
              <a:r>
                <a:rPr lang="en-US" altLang="zh-CN"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MPRC</a:t>
              </a:r>
              <a:endPar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1" name="文本框 110">
              <a:extLst>
                <a:ext uri="{FF2B5EF4-FFF2-40B4-BE49-F238E27FC236}">
                  <a16:creationId xmlns:a16="http://schemas.microsoft.com/office/drawing/2014/main" id="{A3F86C7E-94DF-4995-A626-4793F7E5D1B7}"/>
                </a:ext>
              </a:extLst>
            </p:cNvPr>
            <p:cNvSpPr txBox="1"/>
            <p:nvPr/>
          </p:nvSpPr>
          <p:spPr>
            <a:xfrm>
              <a:off x="4577946" y="6373313"/>
              <a:ext cx="3036108" cy="369332"/>
            </a:xfrm>
            <a:prstGeom prst="rect">
              <a:avLst/>
            </a:prstGeom>
            <a:noFill/>
          </p:spPr>
          <p:txBody>
            <a:bodyPr wrap="square" rtlCol="0">
              <a:spAutoFit/>
            </a:bodyPr>
            <a:lstStyle/>
            <a:p>
              <a:pPr algn="ctr"/>
              <a:r>
                <a:rPr lang="zh-CN" altLang="en-US" dirty="0">
                  <a:solidFill>
                    <a:srgbClr val="222A35"/>
                  </a:solidFill>
                  <a:latin typeface="Arial" panose="020B0604020202020204" pitchFamily="34" charset="0"/>
                  <a:ea typeface="Microsoft YaHei" panose="020B0503020204020204" pitchFamily="34" charset="-122"/>
                  <a:cs typeface="+mn-ea"/>
                  <a:sym typeface="Arial" panose="020B0604020202020204" pitchFamily="34" charset="0"/>
                </a:rPr>
                <a:t>陈麒先</a:t>
              </a:r>
            </a:p>
          </p:txBody>
        </p:sp>
      </p:grpSp>
      <p:cxnSp>
        <p:nvCxnSpPr>
          <p:cNvPr id="3" name="直接连接符 2">
            <a:extLst>
              <a:ext uri="{FF2B5EF4-FFF2-40B4-BE49-F238E27FC236}">
                <a16:creationId xmlns:a16="http://schemas.microsoft.com/office/drawing/2014/main" id="{5F9EAD08-31FB-48B2-A055-71CFB9FA596A}"/>
              </a:ext>
            </a:extLst>
          </p:cNvPr>
          <p:cNvCxnSpPr>
            <a:cxnSpLocks/>
          </p:cNvCxnSpPr>
          <p:nvPr/>
        </p:nvCxnSpPr>
        <p:spPr>
          <a:xfrm>
            <a:off x="5843180" y="4016466"/>
            <a:ext cx="505641" cy="0"/>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313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4EDA6F-30C5-4346-BEF7-671705D42C91}"/>
              </a:ext>
            </a:extLst>
          </p:cNvPr>
          <p:cNvSpPr>
            <a:spLocks noGrp="1"/>
          </p:cNvSpPr>
          <p:nvPr>
            <p:ph type="title"/>
          </p:nvPr>
        </p:nvSpPr>
        <p:spPr/>
        <p:txBody>
          <a:bodyPr/>
          <a:lstStyle/>
          <a:p>
            <a:r>
              <a:rPr kumimoji="1" lang="en-US" altLang="zh-CN" dirty="0"/>
              <a:t>1.1</a:t>
            </a:r>
            <a:r>
              <a:rPr kumimoji="1" lang="zh-CN" altLang="en-US" dirty="0"/>
              <a:t> </a:t>
            </a:r>
            <a:r>
              <a:rPr kumimoji="1" lang="en-US" altLang="zh-CN" dirty="0"/>
              <a:t>Introduction</a:t>
            </a:r>
            <a:endParaRPr kumimoji="1" lang="zh-CN" altLang="en-US" dirty="0"/>
          </a:p>
        </p:txBody>
      </p:sp>
      <p:sp>
        <p:nvSpPr>
          <p:cNvPr id="3" name="灯片编号占位符 2">
            <a:extLst>
              <a:ext uri="{FF2B5EF4-FFF2-40B4-BE49-F238E27FC236}">
                <a16:creationId xmlns:a16="http://schemas.microsoft.com/office/drawing/2014/main" id="{0690433D-441B-FD45-96FF-B237696CEF6D}"/>
              </a:ext>
            </a:extLst>
          </p:cNvPr>
          <p:cNvSpPr>
            <a:spLocks noGrp="1"/>
          </p:cNvSpPr>
          <p:nvPr>
            <p:ph type="sldNum" sz="quarter" idx="4"/>
          </p:nvPr>
        </p:nvSpPr>
        <p:spPr/>
        <p:txBody>
          <a:bodyPr/>
          <a:lstStyle/>
          <a:p>
            <a:r>
              <a:rPr lang="en-US" altLang="zh-CN"/>
              <a:t>&lt; </a:t>
            </a:r>
            <a:fld id="{A548B57D-AE10-4CF7-A9DF-59FEFA91B28E}" type="slidenum">
              <a:rPr lang="zh-CN" altLang="en-US" smtClean="0"/>
              <a:pPr/>
              <a:t>4</a:t>
            </a:fld>
            <a:r>
              <a:rPr lang="zh-CN" altLang="en-US"/>
              <a:t> </a:t>
            </a:r>
            <a:r>
              <a:rPr lang="en-US" altLang="zh-CN"/>
              <a:t>&gt;</a:t>
            </a:r>
            <a:endParaRPr lang="zh-CN" altLang="en-US" dirty="0"/>
          </a:p>
        </p:txBody>
      </p:sp>
      <p:sp>
        <p:nvSpPr>
          <p:cNvPr id="4" name="矩形 3">
            <a:extLst>
              <a:ext uri="{FF2B5EF4-FFF2-40B4-BE49-F238E27FC236}">
                <a16:creationId xmlns:a16="http://schemas.microsoft.com/office/drawing/2014/main" id="{912481A4-A953-C34B-B009-C8EB39011FDF}"/>
              </a:ext>
            </a:extLst>
          </p:cNvPr>
          <p:cNvSpPr/>
          <p:nvPr/>
        </p:nvSpPr>
        <p:spPr>
          <a:xfrm>
            <a:off x="2170025" y="2503426"/>
            <a:ext cx="7851950" cy="1851148"/>
          </a:xfrm>
          <a:prstGeom prst="rect">
            <a:avLst/>
          </a:prstGeom>
        </p:spPr>
        <p:txBody>
          <a:bodyPr wrap="square">
            <a:spAutoFit/>
          </a:bodyPr>
          <a:lstStyle/>
          <a:p>
            <a:pPr marL="285750" indent="-285750">
              <a:lnSpc>
                <a:spcPct val="150000"/>
              </a:lnSpc>
              <a:buClr>
                <a:schemeClr val="accent1"/>
              </a:buClr>
              <a:buFont typeface="Wingdings" pitchFamily="2" charset="2"/>
              <a:buChar char="p"/>
            </a:pPr>
            <a:r>
              <a:rPr lang="zh-CN" altLang="en-US" sz="2400" dirty="0"/>
              <a:t>    指令</a:t>
            </a:r>
            <a:r>
              <a:rPr lang="en" altLang="zh-CN" sz="2400" dirty="0"/>
              <a:t>miss</a:t>
            </a:r>
            <a:r>
              <a:rPr lang="zh-CN" altLang="en-US" sz="2400" dirty="0"/>
              <a:t>和</a:t>
            </a:r>
            <a:r>
              <a:rPr lang="en" altLang="zh-CN" sz="2400" dirty="0"/>
              <a:t>BTB miss</a:t>
            </a:r>
            <a:r>
              <a:rPr lang="zh-CN" altLang="en-US" sz="2400" dirty="0"/>
              <a:t>导致的前端</a:t>
            </a:r>
            <a:r>
              <a:rPr lang="en" altLang="zh-CN" sz="2400" dirty="0"/>
              <a:t>stall</a:t>
            </a:r>
            <a:r>
              <a:rPr lang="zh-CN" altLang="en-US" sz="2400" dirty="0"/>
              <a:t>是引起处理器性能降低的主要原因，指令预取是突破上述</a:t>
            </a:r>
            <a:r>
              <a:rPr lang="en" altLang="zh-CN" sz="2400" dirty="0"/>
              <a:t>miss</a:t>
            </a:r>
            <a:r>
              <a:rPr lang="zh-CN" altLang="en-US" sz="2400" dirty="0"/>
              <a:t>导致前端性能瓶颈的主要途径</a:t>
            </a:r>
            <a:r>
              <a:rPr lang="zh-CN" altLang="en-US" sz="3200" dirty="0"/>
              <a:t>。</a:t>
            </a:r>
            <a:endParaRPr lang="zh-CN" altLang="en-US" sz="3600" dirty="0"/>
          </a:p>
        </p:txBody>
      </p:sp>
    </p:spTree>
    <p:extLst>
      <p:ext uri="{BB962C8B-B14F-4D97-AF65-F5344CB8AC3E}">
        <p14:creationId xmlns:p14="http://schemas.microsoft.com/office/powerpoint/2010/main" val="177033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normAutofit/>
          </a:bodyPr>
          <a:lstStyle/>
          <a:p>
            <a:r>
              <a:rPr kumimoji="1" lang="en-US" altLang="zh-CN" dirty="0">
                <a:sym typeface="Arial" panose="020B0604020202020204" pitchFamily="34" charset="0"/>
              </a:rPr>
              <a:t>1.2</a:t>
            </a:r>
            <a:r>
              <a:rPr kumimoji="1" lang="zh-CN" altLang="en-US" dirty="0">
                <a:sym typeface="Arial" panose="020B0604020202020204" pitchFamily="34" charset="0"/>
              </a:rPr>
              <a:t> </a:t>
            </a:r>
            <a:r>
              <a:rPr lang="en" altLang="zh-CN" dirty="0"/>
              <a:t>Sequential Prefetcher</a:t>
            </a:r>
            <a:endParaRPr kumimoji="1"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5</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文本框 10">
            <a:extLst>
              <a:ext uri="{FF2B5EF4-FFF2-40B4-BE49-F238E27FC236}">
                <a16:creationId xmlns:a16="http://schemas.microsoft.com/office/drawing/2014/main" id="{0976453F-A965-654F-ADED-76DE6E702835}"/>
              </a:ext>
            </a:extLst>
          </p:cNvPr>
          <p:cNvSpPr txBox="1"/>
          <p:nvPr/>
        </p:nvSpPr>
        <p:spPr>
          <a:xfrm>
            <a:off x="689034" y="1637386"/>
            <a:ext cx="5501472" cy="461665"/>
          </a:xfrm>
          <a:prstGeom prst="rect">
            <a:avLst/>
          </a:prstGeom>
          <a:noFill/>
        </p:spPr>
        <p:txBody>
          <a:bodyPr wrap="square" rtlCol="0">
            <a:spAutoFit/>
          </a:bodyPr>
          <a:lstStyle/>
          <a:p>
            <a:pPr marL="342900" indent="-342900">
              <a:buClr>
                <a:schemeClr val="accent2"/>
              </a:buClr>
              <a:buFont typeface="Wingdings" pitchFamily="2" charset="2"/>
              <a:buChar char="Ø"/>
            </a:pPr>
            <a:r>
              <a:rPr lang="en" altLang="zh-CN" sz="2400" dirty="0"/>
              <a:t>Sequential Prefetcher</a:t>
            </a:r>
            <a:r>
              <a:rPr lang="zh-CN" altLang="en-US" sz="2400" dirty="0"/>
              <a:t> </a:t>
            </a:r>
            <a:r>
              <a:rPr kumimoji="1" lang="zh-CN" altLang="en-US" sz="2400" dirty="0"/>
              <a:t>顺序预取器</a:t>
            </a:r>
            <a:endParaRPr kumimoji="1" lang="en-US" altLang="zh-CN" sz="28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a:extLst>
              <a:ext uri="{FF2B5EF4-FFF2-40B4-BE49-F238E27FC236}">
                <a16:creationId xmlns:a16="http://schemas.microsoft.com/office/drawing/2014/main" id="{DECA072C-9DE8-5945-9A28-A7B19CF73638}"/>
              </a:ext>
            </a:extLst>
          </p:cNvPr>
          <p:cNvSpPr txBox="1"/>
          <p:nvPr/>
        </p:nvSpPr>
        <p:spPr>
          <a:xfrm>
            <a:off x="1073383" y="2318803"/>
            <a:ext cx="5247752" cy="1601079"/>
          </a:xfrm>
          <a:prstGeom prst="rect">
            <a:avLst/>
          </a:prstGeom>
          <a:noFill/>
        </p:spPr>
        <p:txBody>
          <a:bodyPr wrap="square" rtlCol="0">
            <a:spAutoFit/>
          </a:bodyPr>
          <a:lstStyle/>
          <a:p>
            <a:pPr marL="285750" indent="-285750">
              <a:lnSpc>
                <a:spcPct val="300000"/>
              </a:lnSpc>
              <a:buClr>
                <a:schemeClr val="accent3"/>
              </a:buClr>
              <a:buFont typeface="Wingdings" pitchFamily="2" charset="2"/>
              <a:buChar char="u"/>
            </a:pPr>
            <a:r>
              <a:rPr lang="zh-CN" altLang="en-US" dirty="0"/>
              <a:t>启用后会发送一些后续连续</a:t>
            </a:r>
            <a:r>
              <a:rPr lang="en" altLang="zh-CN" dirty="0"/>
              <a:t>block</a:t>
            </a:r>
            <a:r>
              <a:rPr lang="zh-CN" altLang="en-US" dirty="0"/>
              <a:t>的预取请求</a:t>
            </a:r>
          </a:p>
          <a:p>
            <a:pPr marL="285750" indent="-285750">
              <a:lnSpc>
                <a:spcPct val="300000"/>
              </a:lnSpc>
              <a:buClr>
                <a:schemeClr val="accent3"/>
              </a:buClr>
              <a:buFont typeface="Wingdings" pitchFamily="2" charset="2"/>
              <a:buChar char="u"/>
            </a:pPr>
            <a:r>
              <a:rPr lang="zh-CN" altLang="en-US" dirty="0"/>
              <a:t>在处理</a:t>
            </a:r>
            <a:r>
              <a:rPr lang="en" altLang="zh-CN" dirty="0"/>
              <a:t>miss</a:t>
            </a:r>
            <a:r>
              <a:rPr lang="zh-CN" altLang="en-US" dirty="0"/>
              <a:t>较多情况下效率较低</a:t>
            </a:r>
          </a:p>
        </p:txBody>
      </p:sp>
    </p:spTree>
    <p:extLst>
      <p:ext uri="{BB962C8B-B14F-4D97-AF65-F5344CB8AC3E}">
        <p14:creationId xmlns:p14="http://schemas.microsoft.com/office/powerpoint/2010/main" val="2309483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1.3 Discontinuity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6</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728506" y="1572098"/>
            <a:ext cx="8665866" cy="2801408"/>
          </a:xfrm>
          <a:prstGeom prst="rect">
            <a:avLst/>
          </a:prstGeom>
          <a:noFill/>
        </p:spPr>
        <p:txBody>
          <a:bodyPr wrap="square" rtlCol="0">
            <a:spAutoFit/>
          </a:bodyPr>
          <a:lstStyle/>
          <a:p>
            <a:pPr marL="285750" indent="-285750">
              <a:buClr>
                <a:schemeClr val="accent2"/>
              </a:buClr>
              <a:buFont typeface="Wingdings" pitchFamily="2" charset="2"/>
              <a:buChar char="Ø"/>
            </a:pPr>
            <a:r>
              <a:rPr lang="en" altLang="zh-CN" sz="2400" dirty="0"/>
              <a:t>Discontinuity prefetcher </a:t>
            </a:r>
            <a:r>
              <a:rPr lang="zh-CN" altLang="en-US" sz="2400" dirty="0"/>
              <a:t>间断预取器</a:t>
            </a:r>
          </a:p>
          <a:p>
            <a:pPr marL="742950" lvl="1" indent="-285750">
              <a:lnSpc>
                <a:spcPct val="300000"/>
              </a:lnSpc>
              <a:buClr>
                <a:schemeClr val="accent3"/>
              </a:buClr>
              <a:buFont typeface="Wingdings" pitchFamily="2" charset="2"/>
              <a:buChar char="u"/>
            </a:pPr>
            <a:r>
              <a:rPr lang="zh-CN" altLang="en-US" dirty="0"/>
              <a:t>在顺序预取器基础上进一步改进，用以减少顺序预取器未能处理的</a:t>
            </a:r>
            <a:r>
              <a:rPr lang="en" altLang="zh-CN" dirty="0"/>
              <a:t>miss</a:t>
            </a:r>
          </a:p>
          <a:p>
            <a:pPr marL="742950" lvl="1" indent="-285750">
              <a:lnSpc>
                <a:spcPct val="300000"/>
              </a:lnSpc>
              <a:buClr>
                <a:schemeClr val="accent3"/>
              </a:buClr>
              <a:buFont typeface="Wingdings" pitchFamily="2" charset="2"/>
              <a:buChar char="u"/>
            </a:pPr>
            <a:r>
              <a:rPr lang="zh-CN" altLang="en-US" dirty="0"/>
              <a:t>间断预取器 记录了在</a:t>
            </a:r>
            <a:r>
              <a:rPr lang="en" altLang="zh-CN" dirty="0"/>
              <a:t>L1i Cache miss</a:t>
            </a:r>
            <a:r>
              <a:rPr lang="zh-CN" altLang="en-US" dirty="0"/>
              <a:t>的情况下 程序控制流的不连续性</a:t>
            </a:r>
          </a:p>
          <a:p>
            <a:pPr marL="742950" lvl="1" indent="-285750">
              <a:lnSpc>
                <a:spcPct val="300000"/>
              </a:lnSpc>
              <a:buClr>
                <a:schemeClr val="accent3"/>
              </a:buClr>
              <a:buFont typeface="Wingdings" pitchFamily="2" charset="2"/>
              <a:buChar char="u"/>
            </a:pPr>
            <a:r>
              <a:rPr lang="zh-CN" altLang="en-US" dirty="0"/>
              <a:t>但是其</a:t>
            </a:r>
            <a:r>
              <a:rPr lang="en" altLang="zh-CN" dirty="0"/>
              <a:t>lookahead</a:t>
            </a:r>
            <a:r>
              <a:rPr lang="zh-CN" altLang="en-US" dirty="0"/>
              <a:t>是有限的</a:t>
            </a:r>
          </a:p>
        </p:txBody>
      </p:sp>
    </p:spTree>
    <p:extLst>
      <p:ext uri="{BB962C8B-B14F-4D97-AF65-F5344CB8AC3E}">
        <p14:creationId xmlns:p14="http://schemas.microsoft.com/office/powerpoint/2010/main" val="1215024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1.4 Temporal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7</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7" name="文本框 16">
            <a:extLst>
              <a:ext uri="{FF2B5EF4-FFF2-40B4-BE49-F238E27FC236}">
                <a16:creationId xmlns:a16="http://schemas.microsoft.com/office/drawing/2014/main" id="{0BBADF9A-84E5-7C48-A927-9D5237892854}"/>
              </a:ext>
            </a:extLst>
          </p:cNvPr>
          <p:cNvSpPr txBox="1"/>
          <p:nvPr/>
        </p:nvSpPr>
        <p:spPr>
          <a:xfrm>
            <a:off x="728506" y="1572098"/>
            <a:ext cx="8415494" cy="3632405"/>
          </a:xfrm>
          <a:prstGeom prst="rect">
            <a:avLst/>
          </a:prstGeom>
          <a:noFill/>
        </p:spPr>
        <p:txBody>
          <a:bodyPr wrap="square" rtlCol="0">
            <a:spAutoFit/>
          </a:bodyPr>
          <a:lstStyle/>
          <a:p>
            <a:pPr marL="57150" indent="-342900">
              <a:buClr>
                <a:schemeClr val="accent2"/>
              </a:buClr>
              <a:buFont typeface="Wingdings" pitchFamily="2" charset="2"/>
              <a:buChar char="Ø"/>
            </a:pPr>
            <a:r>
              <a:rPr lang="en" altLang="zh-CN" sz="2400" dirty="0"/>
              <a:t>Temporal Prefetcher </a:t>
            </a:r>
            <a:r>
              <a:rPr lang="zh-CN" altLang="en-US" sz="2400" dirty="0"/>
              <a:t>暂存预取器</a:t>
            </a:r>
          </a:p>
          <a:p>
            <a:pPr marL="971550" lvl="2" indent="-342900">
              <a:lnSpc>
                <a:spcPct val="300000"/>
              </a:lnSpc>
              <a:buClr>
                <a:schemeClr val="accent3"/>
              </a:buClr>
              <a:buFont typeface="Wingdings" pitchFamily="2" charset="2"/>
              <a:buChar char="u"/>
            </a:pPr>
            <a:r>
              <a:rPr lang="zh-CN" altLang="en-US" dirty="0"/>
              <a:t>目前大多数先进的预取器机制都基于此</a:t>
            </a:r>
          </a:p>
          <a:p>
            <a:pPr marL="971550" lvl="2" indent="-342900">
              <a:lnSpc>
                <a:spcPct val="300000"/>
              </a:lnSpc>
              <a:buClr>
                <a:schemeClr val="accent3"/>
              </a:buClr>
              <a:buFont typeface="Wingdings" pitchFamily="2" charset="2"/>
              <a:buChar char="u"/>
            </a:pPr>
            <a:r>
              <a:rPr lang="zh-CN" altLang="en-US" dirty="0"/>
              <a:t>原理：基于每一个过去的</a:t>
            </a:r>
            <a:r>
              <a:rPr lang="en" altLang="zh-CN" dirty="0"/>
              <a:t>miss/access</a:t>
            </a:r>
            <a:r>
              <a:rPr lang="zh-CN" altLang="en-US" dirty="0"/>
              <a:t>记录来预测未来情况</a:t>
            </a:r>
          </a:p>
          <a:p>
            <a:pPr marL="971550" lvl="2" indent="-342900">
              <a:lnSpc>
                <a:spcPct val="300000"/>
              </a:lnSpc>
              <a:buClr>
                <a:schemeClr val="accent3"/>
              </a:buClr>
              <a:buFont typeface="Wingdings" pitchFamily="2" charset="2"/>
              <a:buChar char="u"/>
            </a:pPr>
            <a:r>
              <a:rPr lang="zh-CN" altLang="en-US" dirty="0"/>
              <a:t>这种做法解决了大多数</a:t>
            </a:r>
            <a:r>
              <a:rPr lang="en" altLang="zh-CN" dirty="0"/>
              <a:t>miss</a:t>
            </a:r>
            <a:r>
              <a:rPr lang="zh-CN" altLang="en-US" dirty="0"/>
              <a:t>问题，但是由于服务器载荷中指令数量巨大，通常会增大</a:t>
            </a:r>
            <a:r>
              <a:rPr lang="en" altLang="zh-CN" dirty="0"/>
              <a:t>area overhead</a:t>
            </a:r>
            <a:endParaRPr lang="zh-CN" altLang="en-US" dirty="0"/>
          </a:p>
        </p:txBody>
      </p:sp>
    </p:spTree>
    <p:extLst>
      <p:ext uri="{BB962C8B-B14F-4D97-AF65-F5344CB8AC3E}">
        <p14:creationId xmlns:p14="http://schemas.microsoft.com/office/powerpoint/2010/main" val="2090159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1.5.1 BTB-Directed (Fetch-Directed) Prefetcher</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8</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0" name="文本框 9">
            <a:extLst>
              <a:ext uri="{FF2B5EF4-FFF2-40B4-BE49-F238E27FC236}">
                <a16:creationId xmlns:a16="http://schemas.microsoft.com/office/drawing/2014/main" id="{2BE5D50D-9765-D34A-9BFD-4C1E5B3AE166}"/>
              </a:ext>
            </a:extLst>
          </p:cNvPr>
          <p:cNvSpPr txBox="1"/>
          <p:nvPr/>
        </p:nvSpPr>
        <p:spPr>
          <a:xfrm>
            <a:off x="859133" y="1326534"/>
            <a:ext cx="9308123" cy="4893647"/>
          </a:xfrm>
          <a:prstGeom prst="rect">
            <a:avLst/>
          </a:prstGeom>
          <a:noFill/>
        </p:spPr>
        <p:txBody>
          <a:bodyPr wrap="square" rtlCol="0">
            <a:spAutoFit/>
          </a:bodyPr>
          <a:lstStyle/>
          <a:p>
            <a:pPr marL="342900" indent="-342900">
              <a:buClr>
                <a:schemeClr val="accent2"/>
              </a:buClr>
              <a:buFont typeface="Wingdings" pitchFamily="2" charset="2"/>
              <a:buChar char="Ø"/>
            </a:pPr>
            <a:r>
              <a:rPr lang="en" altLang="zh-CN" sz="2400" dirty="0"/>
              <a:t>BTB-directed (fetch-directed) Prefetcher </a:t>
            </a:r>
            <a:r>
              <a:rPr lang="zh-CN" altLang="en" sz="2400" dirty="0"/>
              <a:t>基于</a:t>
            </a:r>
            <a:r>
              <a:rPr lang="en" altLang="zh-CN" sz="2400" dirty="0"/>
              <a:t>BTB</a:t>
            </a:r>
            <a:r>
              <a:rPr lang="zh-CN" altLang="en-US" sz="2400" dirty="0"/>
              <a:t>的预取器</a:t>
            </a:r>
            <a:endParaRPr lang="en" altLang="zh-CN" sz="2400" dirty="0"/>
          </a:p>
          <a:p>
            <a:pPr marL="742950" lvl="1" indent="-285750">
              <a:lnSpc>
                <a:spcPct val="300000"/>
              </a:lnSpc>
              <a:buClr>
                <a:schemeClr val="accent3"/>
              </a:buClr>
              <a:buFont typeface="Wingdings" pitchFamily="2" charset="2"/>
              <a:buChar char="u"/>
            </a:pPr>
            <a:r>
              <a:rPr lang="en" altLang="zh-CN" dirty="0"/>
              <a:t>BTB Branch-Target-Buffer</a:t>
            </a:r>
            <a:r>
              <a:rPr lang="zh-CN" altLang="en-US" dirty="0"/>
              <a:t>跳转目标缓冲区</a:t>
            </a:r>
            <a:endParaRPr lang="en-US" altLang="zh-CN" dirty="0"/>
          </a:p>
          <a:p>
            <a:pPr marL="742950" lvl="1" indent="-285750">
              <a:lnSpc>
                <a:spcPct val="300000"/>
              </a:lnSpc>
              <a:buClr>
                <a:schemeClr val="accent3"/>
              </a:buClr>
              <a:buFont typeface="Wingdings" pitchFamily="2" charset="2"/>
              <a:buChar char="u"/>
            </a:pPr>
            <a:r>
              <a:rPr lang="en" altLang="zh-CN" dirty="0"/>
              <a:t>BTB-directed Prefetcher</a:t>
            </a:r>
            <a:r>
              <a:rPr lang="zh-CN" altLang="en-US" dirty="0"/>
              <a:t> 需要对处理器前端进行大规模调整，实现难度大。</a:t>
            </a:r>
          </a:p>
          <a:p>
            <a:pPr marL="742950" lvl="1" indent="-285750">
              <a:lnSpc>
                <a:spcPct val="300000"/>
              </a:lnSpc>
              <a:buClr>
                <a:schemeClr val="accent3"/>
              </a:buClr>
              <a:buFont typeface="Wingdings" pitchFamily="2" charset="2"/>
              <a:buChar char="u"/>
            </a:pPr>
            <a:r>
              <a:rPr lang="en" altLang="zh-CN" dirty="0"/>
              <a:t>BTB-directed Prefetcher</a:t>
            </a:r>
            <a:r>
              <a:rPr lang="zh-CN" altLang="en-US" dirty="0"/>
              <a:t>是在固定长度指令集下提出的概念，应对可变长度指令集时，若简单地进行长度扩展会导致</a:t>
            </a:r>
            <a:r>
              <a:rPr lang="en" altLang="zh-CN" dirty="0"/>
              <a:t>overhead</a:t>
            </a:r>
            <a:r>
              <a:rPr lang="zh-CN" altLang="en-US" dirty="0"/>
              <a:t>显著提升。</a:t>
            </a:r>
            <a:endParaRPr lang="en-US" altLang="zh-CN" dirty="0"/>
          </a:p>
          <a:p>
            <a:pPr marL="742950" lvl="1" indent="-285750">
              <a:lnSpc>
                <a:spcPct val="300000"/>
              </a:lnSpc>
              <a:buClr>
                <a:schemeClr val="accent3"/>
              </a:buClr>
              <a:buFont typeface="Wingdings" pitchFamily="2" charset="2"/>
              <a:buChar char="u"/>
            </a:pPr>
            <a:r>
              <a:rPr lang="en-US" altLang="zh-CN" dirty="0"/>
              <a:t>Kumar</a:t>
            </a:r>
            <a:r>
              <a:rPr lang="zh-CN" altLang="en-US" dirty="0"/>
              <a:t>等人在</a:t>
            </a:r>
            <a:r>
              <a:rPr lang="en-US" altLang="zh-CN" dirty="0"/>
              <a:t>BTB-Directed</a:t>
            </a:r>
            <a:r>
              <a:rPr lang="zh-CN" altLang="en-US" dirty="0"/>
              <a:t> </a:t>
            </a:r>
            <a:r>
              <a:rPr lang="en-US" altLang="zh-CN" dirty="0"/>
              <a:t>Prefetcher</a:t>
            </a:r>
            <a:r>
              <a:rPr lang="zh-CN" altLang="en-US" dirty="0"/>
              <a:t>框架下提出了</a:t>
            </a:r>
            <a:r>
              <a:rPr lang="en-US" altLang="zh-CN" dirty="0"/>
              <a:t>Boomerang</a:t>
            </a:r>
            <a:r>
              <a:rPr lang="zh-CN" altLang="en-US" dirty="0"/>
              <a:t>和</a:t>
            </a:r>
            <a:r>
              <a:rPr lang="en-US" altLang="zh-CN" dirty="0" err="1"/>
              <a:t>ShotGun</a:t>
            </a:r>
            <a:r>
              <a:rPr lang="zh-CN" altLang="en-US" dirty="0"/>
              <a:t>方法</a:t>
            </a:r>
          </a:p>
          <a:p>
            <a:endParaRPr lang="zh-CN" altLang="en-US" dirty="0"/>
          </a:p>
        </p:txBody>
      </p:sp>
    </p:spTree>
    <p:extLst>
      <p:ext uri="{BB962C8B-B14F-4D97-AF65-F5344CB8AC3E}">
        <p14:creationId xmlns:p14="http://schemas.microsoft.com/office/powerpoint/2010/main" val="2111309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4BE77495-FA9D-4073-A31B-6DCFF294BB33}"/>
              </a:ext>
            </a:extLst>
          </p:cNvPr>
          <p:cNvSpPr>
            <a:spLocks noGrp="1"/>
          </p:cNvSpPr>
          <p:nvPr>
            <p:ph type="title"/>
          </p:nvPr>
        </p:nvSpPr>
        <p:spPr/>
        <p:txBody>
          <a:bodyPr/>
          <a:lstStyle/>
          <a:p>
            <a:r>
              <a:rPr lang="en-US" altLang="zh-CN" dirty="0">
                <a:sym typeface="Arial" panose="020B0604020202020204" pitchFamily="34" charset="0"/>
              </a:rPr>
              <a:t>1.5.2 Boomerang</a:t>
            </a:r>
            <a:endParaRPr lang="zh-CN" altLang="en-US" dirty="0">
              <a:sym typeface="Arial" panose="020B0604020202020204" pitchFamily="34" charset="0"/>
            </a:endParaRPr>
          </a:p>
        </p:txBody>
      </p:sp>
      <p:sp>
        <p:nvSpPr>
          <p:cNvPr id="2" name="灯片编号占位符 1">
            <a:extLst>
              <a:ext uri="{FF2B5EF4-FFF2-40B4-BE49-F238E27FC236}">
                <a16:creationId xmlns:a16="http://schemas.microsoft.com/office/drawing/2014/main" id="{F20987FE-20DA-4013-BA0C-394D9A5D3901}"/>
              </a:ext>
            </a:extLst>
          </p:cNvPr>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pPr/>
              <a:t>9</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0" name="文本框 9">
            <a:extLst>
              <a:ext uri="{FF2B5EF4-FFF2-40B4-BE49-F238E27FC236}">
                <a16:creationId xmlns:a16="http://schemas.microsoft.com/office/drawing/2014/main" id="{2BE5D50D-9765-D34A-9BFD-4C1E5B3AE166}"/>
              </a:ext>
            </a:extLst>
          </p:cNvPr>
          <p:cNvSpPr txBox="1"/>
          <p:nvPr/>
        </p:nvSpPr>
        <p:spPr>
          <a:xfrm>
            <a:off x="1069269" y="861087"/>
            <a:ext cx="9056852" cy="4832733"/>
          </a:xfrm>
          <a:prstGeom prst="rect">
            <a:avLst/>
          </a:prstGeom>
          <a:noFill/>
        </p:spPr>
        <p:txBody>
          <a:bodyPr wrap="square" rtlCol="0">
            <a:spAutoFit/>
          </a:bodyPr>
          <a:lstStyle/>
          <a:p>
            <a:pPr marL="342900" indent="-342900" algn="just">
              <a:lnSpc>
                <a:spcPct val="200000"/>
              </a:lnSpc>
              <a:buClr>
                <a:schemeClr val="accent2"/>
              </a:buClr>
              <a:buFont typeface="Wingdings" pitchFamily="2" charset="2"/>
              <a:buChar char="Ø"/>
            </a:pPr>
            <a:r>
              <a:rPr lang="en-US" altLang="zh-CN" sz="2400" dirty="0"/>
              <a:t>Boomerang</a:t>
            </a:r>
            <a:endParaRPr lang="en" altLang="zh-CN" sz="2400" dirty="0"/>
          </a:p>
          <a:p>
            <a:pPr marL="800100" lvl="1" indent="-342900" algn="just">
              <a:lnSpc>
                <a:spcPct val="300000"/>
              </a:lnSpc>
              <a:buClr>
                <a:schemeClr val="accent3"/>
              </a:buClr>
              <a:buFont typeface="Wingdings" pitchFamily="2" charset="2"/>
              <a:buChar char="u"/>
            </a:pPr>
            <a:r>
              <a:rPr lang="en" altLang="zh-CN" dirty="0"/>
              <a:t>Kumar</a:t>
            </a:r>
            <a:r>
              <a:rPr lang="zh-CN" altLang="en-US" dirty="0"/>
              <a:t>等提出的</a:t>
            </a:r>
            <a:r>
              <a:rPr lang="en" altLang="zh-CN" dirty="0"/>
              <a:t>Boomerang</a:t>
            </a:r>
            <a:r>
              <a:rPr lang="zh-CN" altLang="en-US" dirty="0"/>
              <a:t>方法使用</a:t>
            </a:r>
            <a:r>
              <a:rPr lang="en" altLang="zh-CN" dirty="0"/>
              <a:t>BTB</a:t>
            </a:r>
            <a:r>
              <a:rPr lang="zh-CN" altLang="en-US" dirty="0"/>
              <a:t>遍历指令流，结合</a:t>
            </a:r>
            <a:r>
              <a:rPr lang="en" altLang="zh-CN" dirty="0"/>
              <a:t>BTB</a:t>
            </a:r>
            <a:r>
              <a:rPr lang="zh-CN" altLang="en-US" dirty="0"/>
              <a:t>识别分支指令，利用分支预测器来确定分支指令的目标，进而判断指令</a:t>
            </a:r>
            <a:r>
              <a:rPr lang="en" altLang="zh-CN" dirty="0"/>
              <a:t>miss</a:t>
            </a:r>
            <a:r>
              <a:rPr lang="zh-CN" altLang="en-US" dirty="0"/>
              <a:t>和</a:t>
            </a:r>
            <a:r>
              <a:rPr lang="en" altLang="zh-CN" dirty="0"/>
              <a:t>BTB miss</a:t>
            </a:r>
            <a:r>
              <a:rPr lang="zh-CN" altLang="en" dirty="0"/>
              <a:t>。</a:t>
            </a:r>
            <a:r>
              <a:rPr lang="zh-CN" altLang="en-US" dirty="0"/>
              <a:t>但由于</a:t>
            </a:r>
            <a:r>
              <a:rPr lang="en" altLang="zh-CN" dirty="0"/>
              <a:t>BTB miss </a:t>
            </a:r>
            <a:r>
              <a:rPr lang="zh-CN" altLang="en-US" dirty="0"/>
              <a:t>使得预取方案不能超前于当前现有的指令序列，而且</a:t>
            </a:r>
            <a:r>
              <a:rPr lang="en" altLang="zh-CN" dirty="0"/>
              <a:t>BTB miss</a:t>
            </a:r>
            <a:r>
              <a:rPr lang="zh-CN" altLang="en-US" dirty="0"/>
              <a:t>是预解码指令块计算得到的，因此对于指令数量很大的任务而言会失效，因为这类任务的</a:t>
            </a:r>
            <a:r>
              <a:rPr lang="en" altLang="zh-CN" dirty="0"/>
              <a:t>BTB miss</a:t>
            </a:r>
            <a:r>
              <a:rPr lang="zh-CN" altLang="en-US" dirty="0"/>
              <a:t>是十分频繁的，但却不能得到有效解决。</a:t>
            </a:r>
          </a:p>
        </p:txBody>
      </p:sp>
    </p:spTree>
    <p:extLst>
      <p:ext uri="{BB962C8B-B14F-4D97-AF65-F5344CB8AC3E}">
        <p14:creationId xmlns:p14="http://schemas.microsoft.com/office/powerpoint/2010/main" val="546994859"/>
      </p:ext>
    </p:extLst>
  </p:cSld>
  <p:clrMapOvr>
    <a:masterClrMapping/>
  </p:clrMapOvr>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5664</TotalTime>
  <Words>1841</Words>
  <Application>Microsoft Macintosh PowerPoint</Application>
  <PresentationFormat>宽屏</PresentationFormat>
  <Paragraphs>227</Paragraphs>
  <Slides>34</Slides>
  <Notes>34</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34</vt:i4>
      </vt:variant>
    </vt:vector>
  </HeadingPairs>
  <TitlesOfParts>
    <vt:vector size="40" baseType="lpstr">
      <vt:lpstr>等线</vt:lpstr>
      <vt:lpstr>微软雅黑</vt:lpstr>
      <vt:lpstr>Arial</vt:lpstr>
      <vt:lpstr>Wingdings</vt:lpstr>
      <vt:lpstr>自定义设计方案</vt:lpstr>
      <vt:lpstr>1_自定义设计方案</vt:lpstr>
      <vt:lpstr>PowerPoint 演示文稿</vt:lpstr>
      <vt:lpstr>PowerPoint 演示文稿</vt:lpstr>
      <vt:lpstr>PowerPoint 演示文稿</vt:lpstr>
      <vt:lpstr>1.1 Introduction</vt:lpstr>
      <vt:lpstr>1.2 Sequential Prefetcher</vt:lpstr>
      <vt:lpstr>1.3 Discontinuity Prefetcher</vt:lpstr>
      <vt:lpstr>1.4 Temporal Prefetcher</vt:lpstr>
      <vt:lpstr>1.5.1 BTB-Directed (Fetch-Directed) Prefetcher</vt:lpstr>
      <vt:lpstr>1.5.2 Boomerang</vt:lpstr>
      <vt:lpstr>1.5.3 ShotGun</vt:lpstr>
      <vt:lpstr>PowerPoint 演示文稿</vt:lpstr>
      <vt:lpstr>2.1 Motivation</vt:lpstr>
      <vt:lpstr>2.2 SN4L：Selective Next-Four-Line Prefetcher</vt:lpstr>
      <vt:lpstr>2.2 SN4L：Selective Next-Four-Line Prefetcher</vt:lpstr>
      <vt:lpstr>2.3 Dis： Discontinuity Prefetcher</vt:lpstr>
      <vt:lpstr>2.3 Dis： Discontinuity Prefetcher</vt:lpstr>
      <vt:lpstr>2.4 BTB： BTB Prefetcher</vt:lpstr>
      <vt:lpstr>2.4 BTB： BTB Prefetcher</vt:lpstr>
      <vt:lpstr>2.5 Handling Variable-Length ISA</vt:lpstr>
      <vt:lpstr>PowerPoint 演示文稿</vt:lpstr>
      <vt:lpstr>3.1.1 CMP Parameters</vt:lpstr>
      <vt:lpstr>3.1.2 Server Workloads</vt:lpstr>
      <vt:lpstr>3.1.3 Prefetcher Configurations</vt:lpstr>
      <vt:lpstr>3.2 Storage Requirements</vt:lpstr>
      <vt:lpstr>3.3 Tag Policies &amp; Overprediction</vt:lpstr>
      <vt:lpstr>3.4 Prefetch Timeliness</vt:lpstr>
      <vt:lpstr>3.5 RLU（Recently Look Up） Size and Cache Lookups</vt:lpstr>
      <vt:lpstr>3.6 Frontend Stall Cycle Reduction（FSCR）</vt:lpstr>
      <vt:lpstr>3.7 Speedup</vt:lpstr>
      <vt:lpstr>3.8 Large Workloads</vt:lpstr>
      <vt:lpstr>PowerPoint 演示文稿</vt:lpstr>
      <vt:lpstr>4.1 预取方式</vt:lpstr>
      <vt:lpstr>4.2 本文贡献</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Microsoft Office User</cp:lastModifiedBy>
  <cp:revision>403</cp:revision>
  <dcterms:created xsi:type="dcterms:W3CDTF">2018-12-09T14:29:24Z</dcterms:created>
  <dcterms:modified xsi:type="dcterms:W3CDTF">2020-11-11T09:03:28Z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